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5"/>
  </p:sldMasterIdLst>
  <p:notesMasterIdLst>
    <p:notesMasterId r:id="rId52"/>
  </p:notesMasterIdLst>
  <p:handoutMasterIdLst>
    <p:handoutMasterId r:id="rId53"/>
  </p:handoutMasterIdLst>
  <p:sldIdLst>
    <p:sldId id="1543" r:id="rId6"/>
    <p:sldId id="1630" r:id="rId7"/>
    <p:sldId id="1595" r:id="rId8"/>
    <p:sldId id="1596" r:id="rId9"/>
    <p:sldId id="1545" r:id="rId10"/>
    <p:sldId id="1615" r:id="rId11"/>
    <p:sldId id="1511" r:id="rId12"/>
    <p:sldId id="1554" r:id="rId13"/>
    <p:sldId id="1593" r:id="rId14"/>
    <p:sldId id="1581" r:id="rId15"/>
    <p:sldId id="1425" r:id="rId16"/>
    <p:sldId id="1423" r:id="rId17"/>
    <p:sldId id="1538" r:id="rId18"/>
    <p:sldId id="1597" r:id="rId19"/>
    <p:sldId id="1598" r:id="rId20"/>
    <p:sldId id="1624" r:id="rId21"/>
    <p:sldId id="1616" r:id="rId22"/>
    <p:sldId id="1599" r:id="rId23"/>
    <p:sldId id="1600" r:id="rId24"/>
    <p:sldId id="1617" r:id="rId25"/>
    <p:sldId id="1587" r:id="rId26"/>
    <p:sldId id="1618" r:id="rId27"/>
    <p:sldId id="1613" r:id="rId28"/>
    <p:sldId id="1634" r:id="rId29"/>
    <p:sldId id="1635" r:id="rId30"/>
    <p:sldId id="1636" r:id="rId31"/>
    <p:sldId id="1637" r:id="rId32"/>
    <p:sldId id="1606" r:id="rId33"/>
    <p:sldId id="1628" r:id="rId34"/>
    <p:sldId id="1629" r:id="rId35"/>
    <p:sldId id="1639" r:id="rId36"/>
    <p:sldId id="1621" r:id="rId37"/>
    <p:sldId id="1608" r:id="rId38"/>
    <p:sldId id="1619" r:id="rId39"/>
    <p:sldId id="1620" r:id="rId40"/>
    <p:sldId id="1610" r:id="rId41"/>
    <p:sldId id="1625" r:id="rId42"/>
    <p:sldId id="1626" r:id="rId43"/>
    <p:sldId id="1627" r:id="rId44"/>
    <p:sldId id="1631" r:id="rId45"/>
    <p:sldId id="1640" r:id="rId46"/>
    <p:sldId id="1603" r:id="rId47"/>
    <p:sldId id="1632" r:id="rId48"/>
    <p:sldId id="1602" r:id="rId49"/>
    <p:sldId id="1579" r:id="rId50"/>
    <p:sldId id="1633" r:id="rId51"/>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minutes" id="{9506B022-2610-473D-9FAA-0AF6330CAD4F}">
          <p14:sldIdLst>
            <p14:sldId id="1543"/>
            <p14:sldId id="1630"/>
            <p14:sldId id="1595"/>
            <p14:sldId id="1596"/>
            <p14:sldId id="1545"/>
            <p14:sldId id="1615"/>
            <p14:sldId id="1511"/>
            <p14:sldId id="1554"/>
            <p14:sldId id="1593"/>
            <p14:sldId id="1581"/>
            <p14:sldId id="1425"/>
            <p14:sldId id="1423"/>
            <p14:sldId id="1538"/>
            <p14:sldId id="1597"/>
            <p14:sldId id="1598"/>
            <p14:sldId id="1624"/>
            <p14:sldId id="1616"/>
            <p14:sldId id="1599"/>
            <p14:sldId id="1600"/>
            <p14:sldId id="1617"/>
            <p14:sldId id="1587"/>
            <p14:sldId id="1618"/>
            <p14:sldId id="1613"/>
            <p14:sldId id="1634"/>
            <p14:sldId id="1635"/>
            <p14:sldId id="1636"/>
            <p14:sldId id="1637"/>
            <p14:sldId id="1606"/>
            <p14:sldId id="1628"/>
            <p14:sldId id="1629"/>
            <p14:sldId id="1639"/>
            <p14:sldId id="1621"/>
            <p14:sldId id="1608"/>
            <p14:sldId id="1619"/>
            <p14:sldId id="1620"/>
            <p14:sldId id="1610"/>
            <p14:sldId id="1625"/>
            <p14:sldId id="1626"/>
            <p14:sldId id="1627"/>
            <p14:sldId id="1631"/>
            <p14:sldId id="1640"/>
            <p14:sldId id="1603"/>
            <p14:sldId id="1632"/>
            <p14:sldId id="1602"/>
            <p14:sldId id="1579"/>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DA"/>
    <a:srgbClr val="008AF2"/>
    <a:srgbClr val="004086"/>
    <a:srgbClr val="92D050"/>
    <a:srgbClr val="003630"/>
    <a:srgbClr val="0072C6"/>
    <a:srgbClr val="0079D6"/>
    <a:srgbClr val="008FFA"/>
    <a:srgbClr val="0075CC"/>
    <a:srgbClr val="BA14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3" autoAdjust="0"/>
    <p:restoredTop sz="65252" autoAdjust="0"/>
  </p:normalViewPr>
  <p:slideViewPr>
    <p:cSldViewPr>
      <p:cViewPr varScale="1">
        <p:scale>
          <a:sx n="56" d="100"/>
          <a:sy n="56" d="100"/>
        </p:scale>
        <p:origin x="1280" y="28"/>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6/4/2015 5:30 AM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6/4/2015 5:30 AM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go.microsoft.com/fwlink/p/?LinkId=168676"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6/4/2015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18</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19</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6/4/2015 5:30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22</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sz="900" b="0" i="0" kern="1200" dirty="0" smtClean="0">
                <a:solidFill>
                  <a:schemeClr val="tx1"/>
                </a:solidFill>
                <a:effectLst/>
                <a:latin typeface="Segoe UI Light" pitchFamily="34" charset="0"/>
                <a:ea typeface="+mn-ea"/>
                <a:cs typeface="+mn-cs"/>
              </a:rPr>
              <a:t>How is HA achieved?</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At any one time, three database replicas are running—one </a:t>
            </a:r>
            <a:r>
              <a:rPr lang="en-US" sz="900" b="0" i="1" kern="1200" dirty="0" smtClean="0">
                <a:solidFill>
                  <a:schemeClr val="tx1"/>
                </a:solidFill>
                <a:effectLst/>
                <a:latin typeface="Segoe UI Light" pitchFamily="34" charset="0"/>
                <a:ea typeface="+mn-ea"/>
                <a:cs typeface="+mn-cs"/>
              </a:rPr>
              <a:t>primary replica</a:t>
            </a:r>
            <a:r>
              <a:rPr lang="en-US" sz="900" b="0" i="0" kern="1200" dirty="0" smtClean="0">
                <a:solidFill>
                  <a:schemeClr val="tx1"/>
                </a:solidFill>
                <a:effectLst/>
                <a:latin typeface="Segoe UI Light" pitchFamily="34" charset="0"/>
                <a:ea typeface="+mn-ea"/>
                <a:cs typeface="+mn-cs"/>
              </a:rPr>
              <a:t> and two or more </a:t>
            </a:r>
            <a:r>
              <a:rPr lang="en-US" sz="900" b="0" i="1" kern="1200" dirty="0" smtClean="0">
                <a:solidFill>
                  <a:schemeClr val="tx1"/>
                </a:solidFill>
                <a:effectLst/>
                <a:latin typeface="Segoe UI Light" pitchFamily="34" charset="0"/>
                <a:ea typeface="+mn-ea"/>
                <a:cs typeface="+mn-cs"/>
              </a:rPr>
              <a:t>secondary replicas</a:t>
            </a:r>
            <a:r>
              <a:rPr lang="en-US" sz="900" b="0" i="0" kern="1200" dirty="0" smtClean="0">
                <a:solidFill>
                  <a:schemeClr val="tx1"/>
                </a:solidFill>
                <a:effectLst/>
                <a:latin typeface="Segoe UI Light" pitchFamily="34" charset="0"/>
                <a:ea typeface="+mn-ea"/>
                <a:cs typeface="+mn-cs"/>
              </a:rPr>
              <a:t>. If the hardware fails on the primary replica, Azure SQL Database detects the failure and fails over to the secondary replica. In case of a physical loss of a replica, a new replica is automatically created. So there are always at minimum two physical, transitionally consistent copies of your data in the datacenter.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6/4/2015 5:30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251646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a:t>
            </a:r>
            <a:r>
              <a:rPr lang="en-US" sz="900" kern="1200" baseline="0" dirty="0" smtClean="0">
                <a:solidFill>
                  <a:schemeClr val="tx1"/>
                </a:solidFill>
                <a:effectLst/>
                <a:latin typeface="Segoe UI Light" pitchFamily="34" charset="0"/>
                <a:ea typeface="+mn-ea"/>
                <a:cs typeface="+mn-cs"/>
              </a:rPr>
              <a:t> notes:</a:t>
            </a:r>
          </a:p>
          <a:p>
            <a:endParaRPr lang="en-US" sz="900" kern="1200" baseline="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effectLst/>
                <a:latin typeface="Segoe UI Light" pitchFamily="34" charset="0"/>
                <a:ea typeface="+mn-ea"/>
                <a:cs typeface="+mn-cs"/>
              </a:rPr>
              <a:t>Azure SQL</a:t>
            </a:r>
            <a:r>
              <a:rPr lang="en-US" sz="900" kern="1200" baseline="0" dirty="0" smtClean="0">
                <a:solidFill>
                  <a:schemeClr val="tx1"/>
                </a:solidFill>
                <a:effectLst/>
                <a:latin typeface="Segoe UI Light" pitchFamily="34" charset="0"/>
                <a:ea typeface="+mn-ea"/>
                <a:cs typeface="+mn-cs"/>
              </a:rPr>
              <a:t> Database </a:t>
            </a:r>
            <a:r>
              <a:rPr lang="en-US" sz="900" kern="1200" dirty="0" smtClean="0">
                <a:solidFill>
                  <a:schemeClr val="tx1"/>
                </a:solidFill>
                <a:effectLst/>
                <a:latin typeface="Segoe UI Light" pitchFamily="34" charset="0"/>
                <a:ea typeface="+mn-ea"/>
                <a:cs typeface="+mn-cs"/>
              </a:rPr>
              <a:t>Elastic Scale capabilities simplify the process of scaling out (and in) a cloud application’s data tier by streamlining development and management. Based on industry-standard </a:t>
            </a:r>
            <a:r>
              <a:rPr lang="en-US" sz="900" kern="1200" dirty="0" err="1" smtClean="0">
                <a:solidFill>
                  <a:schemeClr val="tx1"/>
                </a:solidFill>
                <a:effectLst/>
                <a:latin typeface="Segoe UI Light" pitchFamily="34" charset="0"/>
                <a:ea typeface="+mn-ea"/>
                <a:cs typeface="+mn-cs"/>
              </a:rPr>
              <a:t>sharding</a:t>
            </a:r>
            <a:r>
              <a:rPr lang="en-US" sz="900" kern="1200" dirty="0" smtClean="0">
                <a:solidFill>
                  <a:schemeClr val="tx1"/>
                </a:solidFill>
                <a:effectLst/>
                <a:latin typeface="Segoe UI Light" pitchFamily="34" charset="0"/>
                <a:ea typeface="+mn-ea"/>
                <a:cs typeface="+mn-cs"/>
              </a:rPr>
              <a:t> practices, Elastic Scale offers functionality to help you build and maintain applications that can span a few databases or thousands.</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On top of the built-in systems that enable HA</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of your database, Azure SQL Database offers additional business continuity features:</a:t>
            </a:r>
          </a:p>
          <a:p>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active geo-replication support enables you to initiate/control any failovers – allowing you to shift the primary database to any of your secondary regions.</a:t>
            </a:r>
          </a:p>
          <a:p>
            <a:pPr marL="171450" indent="-171450">
              <a:buFont typeface="Wingdings" panose="05000000000000000000" pitchFamily="2" charset="2"/>
              <a:buChar char="§"/>
            </a:pPr>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built-in backup and restore capabilities offered by Azure SQL Database provide great functionality for recovering from disaster and human error (oops mistakes).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6/4/2015 5:30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35219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 notes: </a:t>
            </a:r>
          </a:p>
          <a:p>
            <a:endParaRPr lang="en-US" sz="900" kern="1200" dirty="0" smtClean="0">
              <a:solidFill>
                <a:schemeClr val="tx1"/>
              </a:solidFill>
              <a:effectLst/>
              <a:latin typeface="Segoe UI Light" pitchFamily="34" charset="0"/>
              <a:ea typeface="+mn-ea"/>
              <a:cs typeface="+mn-cs"/>
            </a:endParaRPr>
          </a:p>
          <a:p>
            <a:r>
              <a:rPr lang="en-US" sz="900" i="1" kern="1200" dirty="0" smtClean="0">
                <a:solidFill>
                  <a:schemeClr val="tx1"/>
                </a:solidFill>
                <a:effectLst/>
                <a:latin typeface="Segoe UI Light" pitchFamily="34" charset="0"/>
                <a:ea typeface="+mn-ea"/>
                <a:cs typeface="+mn-cs"/>
              </a:rPr>
              <a:t>Transparent Data Encryption</a:t>
            </a:r>
            <a:r>
              <a:rPr lang="en-US" sz="900" kern="1200" dirty="0" smtClean="0">
                <a:solidFill>
                  <a:schemeClr val="tx1"/>
                </a:solidFill>
                <a:effectLst/>
                <a:latin typeface="Segoe UI Light" pitchFamily="34" charset="0"/>
                <a:ea typeface="+mn-ea"/>
                <a:cs typeface="+mn-cs"/>
              </a:rPr>
              <a:t> (TDE) is used to encrypting a customer’s Azure</a:t>
            </a:r>
            <a:r>
              <a:rPr lang="en-US" sz="900" kern="1200" baseline="0" dirty="0" smtClean="0">
                <a:solidFill>
                  <a:schemeClr val="tx1"/>
                </a:solidFill>
                <a:effectLst/>
                <a:latin typeface="Segoe UI Light" pitchFamily="34" charset="0"/>
                <a:ea typeface="+mn-ea"/>
                <a:cs typeface="+mn-cs"/>
              </a:rPr>
              <a:t> SQL </a:t>
            </a:r>
            <a:r>
              <a:rPr lang="en-US" sz="900" kern="1200" dirty="0" smtClean="0">
                <a:solidFill>
                  <a:schemeClr val="tx1"/>
                </a:solidFill>
                <a:effectLst/>
                <a:latin typeface="Segoe UI Light" pitchFamily="34" charset="0"/>
                <a:ea typeface="+mn-ea"/>
                <a:cs typeface="+mn-cs"/>
              </a:rPr>
              <a:t>database at rest in  real-time to help protect against the threat of malicious activity.  In a scenario where the physical media (such as drives or backup tapes) are stolen, a malicious party can’t restore or attach the database and browse the data without the encryption keys.</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Limit the exposure of sensitive data in Azure SQL Database using Dynamic Data Masking to meet industry compliance policies.</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6/4/2015 5:30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2904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Speaker</a:t>
            </a:r>
            <a:r>
              <a:rPr lang="en-US" sz="900" b="0" i="0" kern="1200" baseline="0" dirty="0" smtClean="0">
                <a:solidFill>
                  <a:schemeClr val="tx1"/>
                </a:solidFill>
                <a:effectLst/>
                <a:latin typeface="Segoe UI Light" pitchFamily="34" charset="0"/>
                <a:ea typeface="+mn-ea"/>
                <a:cs typeface="+mn-cs"/>
              </a:rPr>
              <a:t> Notes:</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Microsoft Azure </a:t>
            </a:r>
            <a:r>
              <a:rPr lang="en-US" sz="900" b="0" i="0" kern="1200" smtClean="0">
                <a:solidFill>
                  <a:schemeClr val="tx1"/>
                </a:solidFill>
                <a:effectLst/>
                <a:latin typeface="Segoe UI Light" pitchFamily="34" charset="0"/>
                <a:ea typeface="+mn-ea"/>
                <a:cs typeface="+mn-cs"/>
              </a:rPr>
              <a:t>SQL  Database </a:t>
            </a:r>
            <a:r>
              <a:rPr lang="en-US" sz="900" b="0" i="0" kern="1200" dirty="0" smtClean="0">
                <a:solidFill>
                  <a:schemeClr val="tx1"/>
                </a:solidFill>
                <a:effectLst/>
                <a:latin typeface="Segoe UI Light" pitchFamily="34" charset="0"/>
                <a:ea typeface="+mn-ea"/>
                <a:cs typeface="+mn-cs"/>
              </a:rPr>
              <a:t>supports tabular data stream (TDS) protocol client version 7.3 or later. Earlier versions of TDS protocol are not supported.</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You can use </a:t>
            </a:r>
            <a:r>
              <a:rPr lang="en-US" sz="900" b="0" i="0" u="none" strike="noStrike" kern="1200" dirty="0" smtClean="0">
                <a:solidFill>
                  <a:schemeClr val="tx1"/>
                </a:solidFill>
                <a:effectLst/>
                <a:latin typeface="Segoe UI Light" pitchFamily="34" charset="0"/>
                <a:ea typeface="+mn-ea"/>
                <a:cs typeface="+mn-cs"/>
                <a:hlinkClick r:id="rId3"/>
              </a:rPr>
              <a:t>Configuring ODBC Data Sources</a:t>
            </a:r>
            <a:r>
              <a:rPr lang="en-US" sz="900" b="0" i="0" kern="1200" dirty="0" smtClean="0">
                <a:solidFill>
                  <a:schemeClr val="tx1"/>
                </a:solidFill>
                <a:effectLst/>
                <a:latin typeface="Segoe UI Light" pitchFamily="34" charset="0"/>
                <a:ea typeface="+mn-ea"/>
                <a:cs typeface="+mn-cs"/>
              </a:rPr>
              <a:t> to define user and system data sources for Microsoft Azure SQL Database. </a:t>
            </a:r>
          </a:p>
          <a:p>
            <a:endParaRPr lang="en-US" sz="900" b="0" i="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Drive productivity through support for familiar functionality, tools and platforms</a:t>
            </a:r>
          </a:p>
          <a:p>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6/4/2015 5:30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73560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smtClean="0"/>
              <a:t>Start simple</a:t>
            </a:r>
          </a:p>
          <a:p>
            <a:pPr marL="171450" indent="-171450">
              <a:buFont typeface="Arial" panose="020B0604020202020204" pitchFamily="34" charset="0"/>
              <a:buChar char="•"/>
            </a:pPr>
            <a:r>
              <a:rPr lang="en-US" dirty="0" smtClean="0"/>
              <a:t>Emphasize</a:t>
            </a:r>
            <a:r>
              <a:rPr lang="en-US" baseline="0" dirty="0" smtClean="0"/>
              <a:t> on rapid 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522197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34</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38</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6/4/2015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smtClean="0">
                <a:solidFill>
                  <a:schemeClr val="tx1"/>
                </a:solidFill>
              </a:rPr>
              <a:t>Speaker</a:t>
            </a:r>
            <a:r>
              <a:rPr lang="en-US" sz="4400" baseline="0" dirty="0" smtClean="0">
                <a:solidFill>
                  <a:schemeClr val="tx1"/>
                </a:solidFill>
              </a:rPr>
              <a:t> notes:</a:t>
            </a:r>
            <a:endParaRPr lang="en-US" sz="4400" dirty="0" smtClean="0">
              <a:solidFill>
                <a:schemeClr val="tx1"/>
              </a:solidFill>
            </a:endParaRPr>
          </a:p>
          <a:p>
            <a:pPr>
              <a:buClr>
                <a:schemeClr val="tx1"/>
              </a:buClr>
            </a:pPr>
            <a:r>
              <a:rPr lang="en-US" sz="4400" dirty="0" smtClean="0">
                <a:solidFill>
                  <a:schemeClr val="tx1"/>
                </a:solidFill>
              </a:rPr>
              <a:t>Lift and Shift</a:t>
            </a:r>
          </a:p>
          <a:p>
            <a:pPr lvl="1">
              <a:buClr>
                <a:schemeClr val="tx1"/>
              </a:buClr>
            </a:pPr>
            <a:r>
              <a:rPr lang="en-US" sz="2800" b="1" dirty="0" smtClean="0">
                <a:solidFill>
                  <a:schemeClr val="tx1"/>
                </a:solidFill>
              </a:rPr>
              <a:t>T</a:t>
            </a:r>
            <a:r>
              <a:rPr lang="en-US" sz="2800" dirty="0" smtClean="0">
                <a:solidFill>
                  <a:schemeClr val="tx1"/>
                </a:solidFill>
              </a:rPr>
              <a:t>ake existing work loads and run then in a certified instance. Emphasize</a:t>
            </a:r>
            <a:r>
              <a:rPr lang="en-US" sz="2800" baseline="0" dirty="0" smtClean="0">
                <a:solidFill>
                  <a:schemeClr val="tx1"/>
                </a:solidFill>
              </a:rPr>
              <a:t> image mobility and Azure Files move help move applications that require SMB shared folders very easily to Azure.</a:t>
            </a:r>
            <a:endParaRPr lang="en-US" sz="2800" dirty="0" smtClean="0">
              <a:solidFill>
                <a:schemeClr val="tx1"/>
              </a:solidFill>
            </a:endParaRPr>
          </a:p>
          <a:p>
            <a:pPr>
              <a:buClr>
                <a:schemeClr val="tx1"/>
              </a:buClr>
            </a:pPr>
            <a:r>
              <a:rPr lang="en-US" sz="4400" dirty="0" smtClean="0">
                <a:solidFill>
                  <a:schemeClr val="tx1"/>
                </a:solidFill>
              </a:rPr>
              <a:t>Storage</a:t>
            </a:r>
          </a:p>
          <a:p>
            <a:pPr lvl="1">
              <a:buClr>
                <a:schemeClr val="tx1"/>
              </a:buClr>
            </a:pPr>
            <a:r>
              <a:rPr lang="en-US" sz="2800" b="1" dirty="0" smtClean="0">
                <a:solidFill>
                  <a:schemeClr val="tx1"/>
                </a:solidFill>
              </a:rPr>
              <a:t>Archive </a:t>
            </a:r>
            <a:r>
              <a:rPr lang="en-US" sz="2800" b="0" dirty="0" smtClean="0">
                <a:solidFill>
                  <a:schemeClr val="tx1"/>
                </a:solidFill>
              </a:rPr>
              <a:t>k</a:t>
            </a:r>
            <a:r>
              <a:rPr lang="en-US" sz="2800" dirty="0" smtClean="0">
                <a:solidFill>
                  <a:schemeClr val="tx1"/>
                </a:solidFill>
              </a:rPr>
              <a:t>ey data in inexpensive cloud storage. Mention</a:t>
            </a:r>
            <a:r>
              <a:rPr lang="en-US" sz="2800" baseline="0" dirty="0" smtClean="0">
                <a:solidFill>
                  <a:schemeClr val="tx1"/>
                </a:solidFill>
              </a:rPr>
              <a:t> corporate finance databases, industry compliance documents </a:t>
            </a:r>
            <a:r>
              <a:rPr lang="en-US" sz="2800" baseline="0" smtClean="0">
                <a:solidFill>
                  <a:schemeClr val="tx1"/>
                </a:solidFill>
              </a:rPr>
              <a:t>and other key </a:t>
            </a:r>
            <a:r>
              <a:rPr lang="en-US" sz="2800" baseline="0" dirty="0" smtClean="0">
                <a:solidFill>
                  <a:schemeClr val="tx1"/>
                </a:solidFill>
              </a:rPr>
              <a:t>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41</a:t>
            </a:fld>
            <a:endParaRPr lang="en-US"/>
          </a:p>
        </p:txBody>
      </p:sp>
    </p:spTree>
    <p:extLst>
      <p:ext uri="{BB962C8B-B14F-4D97-AF65-F5344CB8AC3E}">
        <p14:creationId xmlns:p14="http://schemas.microsoft.com/office/powerpoint/2010/main" val="1630761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6/4/2015 5:30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6/4/2015 5:30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6/4/2015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6/4/2015 5:30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6/4/2015 5:30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6/4/2015 5:30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6/4/2015 5:30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6/4/2015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1591342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8.emf"/></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1.emf"/><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4.emf"/><Relationship Id="rId4" Type="http://schemas.openxmlformats.org/officeDocument/2006/relationships/image" Target="../media/image73.emf"/></Relationships>
</file>

<file path=ppt/slides/_rels/slide13.xml.rels><?xml version="1.0" encoding="UTF-8" standalone="yes"?>
<Relationships xmlns="http://schemas.openxmlformats.org/package/2006/relationships"><Relationship Id="rId13" Type="http://schemas.openxmlformats.org/officeDocument/2006/relationships/image" Target="../media/image83.png"/><Relationship Id="rId18" Type="http://schemas.openxmlformats.org/officeDocument/2006/relationships/image" Target="../media/image26.png"/><Relationship Id="rId26" Type="http://schemas.openxmlformats.org/officeDocument/2006/relationships/image" Target="../media/image95.png"/><Relationship Id="rId39" Type="http://schemas.openxmlformats.org/officeDocument/2006/relationships/image" Target="../media/image108.gif"/><Relationship Id="rId21" Type="http://schemas.openxmlformats.org/officeDocument/2006/relationships/image" Target="../media/image90.png"/><Relationship Id="rId34" Type="http://schemas.openxmlformats.org/officeDocument/2006/relationships/image" Target="../media/image103.png"/><Relationship Id="rId42" Type="http://schemas.openxmlformats.org/officeDocument/2006/relationships/image" Target="../media/image110.jpeg"/><Relationship Id="rId47" Type="http://schemas.openxmlformats.org/officeDocument/2006/relationships/image" Target="../media/image114.png"/><Relationship Id="rId50" Type="http://schemas.openxmlformats.org/officeDocument/2006/relationships/image" Target="../media/image117.png"/><Relationship Id="rId55" Type="http://schemas.openxmlformats.org/officeDocument/2006/relationships/image" Target="../media/image122.png"/><Relationship Id="rId63" Type="http://schemas.openxmlformats.org/officeDocument/2006/relationships/image" Target="../media/image128.png"/><Relationship Id="rId68" Type="http://schemas.openxmlformats.org/officeDocument/2006/relationships/image" Target="../media/image132.png"/><Relationship Id="rId76" Type="http://schemas.openxmlformats.org/officeDocument/2006/relationships/image" Target="../media/image140.png"/><Relationship Id="rId7" Type="http://schemas.openxmlformats.org/officeDocument/2006/relationships/image" Target="../media/image79.png"/><Relationship Id="rId71" Type="http://schemas.openxmlformats.org/officeDocument/2006/relationships/image" Target="../media/image135.png"/><Relationship Id="rId2" Type="http://schemas.openxmlformats.org/officeDocument/2006/relationships/image" Target="../media/image75.png"/><Relationship Id="rId16" Type="http://schemas.openxmlformats.org/officeDocument/2006/relationships/image" Target="../media/image86.png"/><Relationship Id="rId29" Type="http://schemas.openxmlformats.org/officeDocument/2006/relationships/image" Target="../media/image98.png"/><Relationship Id="rId11" Type="http://schemas.openxmlformats.org/officeDocument/2006/relationships/image" Target="../media/image81.jpeg"/><Relationship Id="rId24" Type="http://schemas.openxmlformats.org/officeDocument/2006/relationships/image" Target="../media/image93.png"/><Relationship Id="rId32" Type="http://schemas.openxmlformats.org/officeDocument/2006/relationships/image" Target="../media/image101.png"/><Relationship Id="rId37" Type="http://schemas.openxmlformats.org/officeDocument/2006/relationships/image" Target="../media/image106.png"/><Relationship Id="rId40" Type="http://schemas.openxmlformats.org/officeDocument/2006/relationships/image" Target="../media/image109.png"/><Relationship Id="rId45" Type="http://schemas.openxmlformats.org/officeDocument/2006/relationships/image" Target="../media/image112.png"/><Relationship Id="rId53" Type="http://schemas.openxmlformats.org/officeDocument/2006/relationships/image" Target="../media/image120.png"/><Relationship Id="rId58" Type="http://schemas.openxmlformats.org/officeDocument/2006/relationships/image" Target="../media/image23.png"/><Relationship Id="rId66" Type="http://schemas.openxmlformats.org/officeDocument/2006/relationships/image" Target="../media/image131.jpeg"/><Relationship Id="rId74" Type="http://schemas.openxmlformats.org/officeDocument/2006/relationships/image" Target="../media/image138.jpeg"/><Relationship Id="rId79" Type="http://schemas.openxmlformats.org/officeDocument/2006/relationships/image" Target="../media/image143.jpeg"/><Relationship Id="rId5" Type="http://schemas.openxmlformats.org/officeDocument/2006/relationships/image" Target="../media/image77.png"/><Relationship Id="rId61" Type="http://schemas.openxmlformats.org/officeDocument/2006/relationships/image" Target="../media/image126.png"/><Relationship Id="rId82" Type="http://schemas.openxmlformats.org/officeDocument/2006/relationships/image" Target="../media/image146.png"/><Relationship Id="rId10" Type="http://schemas.openxmlformats.org/officeDocument/2006/relationships/image" Target="../media/image20.png"/><Relationship Id="rId19" Type="http://schemas.openxmlformats.org/officeDocument/2006/relationships/image" Target="../media/image88.png"/><Relationship Id="rId31" Type="http://schemas.openxmlformats.org/officeDocument/2006/relationships/image" Target="../media/image100.png"/><Relationship Id="rId44" Type="http://schemas.openxmlformats.org/officeDocument/2006/relationships/image" Target="../media/image27.png"/><Relationship Id="rId52" Type="http://schemas.openxmlformats.org/officeDocument/2006/relationships/image" Target="../media/image119.png"/><Relationship Id="rId60" Type="http://schemas.openxmlformats.org/officeDocument/2006/relationships/image" Target="../media/image24.png"/><Relationship Id="rId65" Type="http://schemas.openxmlformats.org/officeDocument/2006/relationships/image" Target="../media/image130.png"/><Relationship Id="rId73" Type="http://schemas.openxmlformats.org/officeDocument/2006/relationships/image" Target="../media/image137.png"/><Relationship Id="rId78" Type="http://schemas.openxmlformats.org/officeDocument/2006/relationships/image" Target="../media/image142.png"/><Relationship Id="rId81" Type="http://schemas.openxmlformats.org/officeDocument/2006/relationships/image" Target="../media/image145.png"/><Relationship Id="rId4" Type="http://schemas.openxmlformats.org/officeDocument/2006/relationships/image" Target="../media/image19.png"/><Relationship Id="rId9" Type="http://schemas.openxmlformats.org/officeDocument/2006/relationships/image" Target="../media/image80.png"/><Relationship Id="rId14" Type="http://schemas.openxmlformats.org/officeDocument/2006/relationships/image" Target="../media/image84.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 Id="rId35" Type="http://schemas.openxmlformats.org/officeDocument/2006/relationships/image" Target="../media/image104.png"/><Relationship Id="rId43" Type="http://schemas.openxmlformats.org/officeDocument/2006/relationships/image" Target="../media/image111.png"/><Relationship Id="rId48" Type="http://schemas.openxmlformats.org/officeDocument/2006/relationships/image" Target="../media/image115.png"/><Relationship Id="rId56" Type="http://schemas.openxmlformats.org/officeDocument/2006/relationships/image" Target="../media/image123.png"/><Relationship Id="rId64" Type="http://schemas.openxmlformats.org/officeDocument/2006/relationships/image" Target="../media/image129.png"/><Relationship Id="rId69" Type="http://schemas.openxmlformats.org/officeDocument/2006/relationships/image" Target="../media/image133.png"/><Relationship Id="rId77" Type="http://schemas.openxmlformats.org/officeDocument/2006/relationships/image" Target="../media/image141.jpg"/><Relationship Id="rId8" Type="http://schemas.openxmlformats.org/officeDocument/2006/relationships/image" Target="../media/image22.jpeg"/><Relationship Id="rId51" Type="http://schemas.openxmlformats.org/officeDocument/2006/relationships/image" Target="../media/image118.png"/><Relationship Id="rId72" Type="http://schemas.openxmlformats.org/officeDocument/2006/relationships/image" Target="../media/image136.jpg"/><Relationship Id="rId80" Type="http://schemas.openxmlformats.org/officeDocument/2006/relationships/image" Target="../media/image144.wmf"/><Relationship Id="rId3" Type="http://schemas.openxmlformats.org/officeDocument/2006/relationships/image" Target="../media/image76.png"/><Relationship Id="rId12" Type="http://schemas.openxmlformats.org/officeDocument/2006/relationships/image" Target="../media/image82.jpeg"/><Relationship Id="rId17" Type="http://schemas.openxmlformats.org/officeDocument/2006/relationships/image" Target="../media/image87.png"/><Relationship Id="rId25" Type="http://schemas.openxmlformats.org/officeDocument/2006/relationships/image" Target="../media/image94.png"/><Relationship Id="rId33" Type="http://schemas.openxmlformats.org/officeDocument/2006/relationships/image" Target="../media/image102.png"/><Relationship Id="rId38" Type="http://schemas.openxmlformats.org/officeDocument/2006/relationships/image" Target="../media/image107.png"/><Relationship Id="rId46" Type="http://schemas.openxmlformats.org/officeDocument/2006/relationships/image" Target="../media/image113.png"/><Relationship Id="rId59" Type="http://schemas.openxmlformats.org/officeDocument/2006/relationships/image" Target="../media/image125.png"/><Relationship Id="rId67" Type="http://schemas.openxmlformats.org/officeDocument/2006/relationships/image" Target="../media/image21.png"/><Relationship Id="rId20" Type="http://schemas.openxmlformats.org/officeDocument/2006/relationships/image" Target="../media/image89.png"/><Relationship Id="rId41" Type="http://schemas.openxmlformats.org/officeDocument/2006/relationships/image" Target="../media/image25.png"/><Relationship Id="rId54" Type="http://schemas.openxmlformats.org/officeDocument/2006/relationships/image" Target="../media/image121.png"/><Relationship Id="rId62" Type="http://schemas.openxmlformats.org/officeDocument/2006/relationships/image" Target="../media/image127.png"/><Relationship Id="rId70" Type="http://schemas.openxmlformats.org/officeDocument/2006/relationships/image" Target="../media/image134.jpeg"/><Relationship Id="rId75" Type="http://schemas.openxmlformats.org/officeDocument/2006/relationships/image" Target="../media/image139.png"/><Relationship Id="rId1" Type="http://schemas.openxmlformats.org/officeDocument/2006/relationships/slideLayout" Target="../slideLayouts/slideLayout5.xml"/><Relationship Id="rId6" Type="http://schemas.openxmlformats.org/officeDocument/2006/relationships/image" Target="../media/image78.jpeg"/><Relationship Id="rId15" Type="http://schemas.openxmlformats.org/officeDocument/2006/relationships/image" Target="../media/image85.jpeg"/><Relationship Id="rId23" Type="http://schemas.openxmlformats.org/officeDocument/2006/relationships/image" Target="../media/image92.png"/><Relationship Id="rId28" Type="http://schemas.openxmlformats.org/officeDocument/2006/relationships/image" Target="../media/image97.png"/><Relationship Id="rId36" Type="http://schemas.openxmlformats.org/officeDocument/2006/relationships/image" Target="../media/image105.png"/><Relationship Id="rId49" Type="http://schemas.openxmlformats.org/officeDocument/2006/relationships/image" Target="../media/image116.png"/><Relationship Id="rId57" Type="http://schemas.openxmlformats.org/officeDocument/2006/relationships/image" Target="../media/image124.png"/></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155.png"/><Relationship Id="rId26" Type="http://schemas.openxmlformats.org/officeDocument/2006/relationships/image" Target="../media/image162.jpg"/><Relationship Id="rId39" Type="http://schemas.openxmlformats.org/officeDocument/2006/relationships/image" Target="../media/image172.png"/><Relationship Id="rId3" Type="http://schemas.openxmlformats.org/officeDocument/2006/relationships/image" Target="../media/image147.png"/><Relationship Id="rId21" Type="http://schemas.openxmlformats.org/officeDocument/2006/relationships/image" Target="../media/image158.emf"/><Relationship Id="rId34" Type="http://schemas.microsoft.com/office/2007/relationships/hdphoto" Target="../media/hdphoto9.wdp"/><Relationship Id="rId7" Type="http://schemas.openxmlformats.org/officeDocument/2006/relationships/image" Target="../media/image149.png"/><Relationship Id="rId12" Type="http://schemas.openxmlformats.org/officeDocument/2006/relationships/image" Target="../media/image152.png"/><Relationship Id="rId17" Type="http://schemas.microsoft.com/office/2007/relationships/hdphoto" Target="../media/hdphoto7.wdp"/><Relationship Id="rId25" Type="http://schemas.microsoft.com/office/2007/relationships/hdphoto" Target="../media/hdphoto8.wdp"/><Relationship Id="rId33" Type="http://schemas.openxmlformats.org/officeDocument/2006/relationships/image" Target="../media/image169.png"/><Relationship Id="rId38" Type="http://schemas.microsoft.com/office/2007/relationships/hdphoto" Target="../media/hdphoto11.wdp"/><Relationship Id="rId2" Type="http://schemas.openxmlformats.org/officeDocument/2006/relationships/notesSlide" Target="../notesSlides/notesSlide9.xml"/><Relationship Id="rId16" Type="http://schemas.openxmlformats.org/officeDocument/2006/relationships/image" Target="../media/image154.png"/><Relationship Id="rId20" Type="http://schemas.openxmlformats.org/officeDocument/2006/relationships/image" Target="../media/image157.png"/><Relationship Id="rId29" Type="http://schemas.openxmlformats.org/officeDocument/2006/relationships/image" Target="../media/image165.jp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51.emf"/><Relationship Id="rId24" Type="http://schemas.openxmlformats.org/officeDocument/2006/relationships/image" Target="../media/image161.png"/><Relationship Id="rId32" Type="http://schemas.openxmlformats.org/officeDocument/2006/relationships/image" Target="../media/image168.png"/><Relationship Id="rId37" Type="http://schemas.openxmlformats.org/officeDocument/2006/relationships/image" Target="../media/image171.png"/><Relationship Id="rId5" Type="http://schemas.openxmlformats.org/officeDocument/2006/relationships/image" Target="../media/image148.png"/><Relationship Id="rId15" Type="http://schemas.microsoft.com/office/2007/relationships/hdphoto" Target="../media/hdphoto6.wdp"/><Relationship Id="rId23" Type="http://schemas.openxmlformats.org/officeDocument/2006/relationships/image" Target="../media/image160.png"/><Relationship Id="rId28" Type="http://schemas.openxmlformats.org/officeDocument/2006/relationships/image" Target="../media/image164.jpg"/><Relationship Id="rId36" Type="http://schemas.microsoft.com/office/2007/relationships/hdphoto" Target="../media/hdphoto10.wdp"/><Relationship Id="rId10" Type="http://schemas.microsoft.com/office/2007/relationships/hdphoto" Target="../media/hdphoto4.wdp"/><Relationship Id="rId19" Type="http://schemas.openxmlformats.org/officeDocument/2006/relationships/image" Target="../media/image156.png"/><Relationship Id="rId31" Type="http://schemas.openxmlformats.org/officeDocument/2006/relationships/image" Target="../media/image167.png"/><Relationship Id="rId4" Type="http://schemas.microsoft.com/office/2007/relationships/hdphoto" Target="../media/hdphoto1.wdp"/><Relationship Id="rId9" Type="http://schemas.openxmlformats.org/officeDocument/2006/relationships/image" Target="../media/image150.png"/><Relationship Id="rId14" Type="http://schemas.openxmlformats.org/officeDocument/2006/relationships/image" Target="../media/image153.png"/><Relationship Id="rId22" Type="http://schemas.openxmlformats.org/officeDocument/2006/relationships/image" Target="../media/image159.png"/><Relationship Id="rId27" Type="http://schemas.openxmlformats.org/officeDocument/2006/relationships/image" Target="../media/image163.png"/><Relationship Id="rId30" Type="http://schemas.openxmlformats.org/officeDocument/2006/relationships/image" Target="../media/image166.jpg"/><Relationship Id="rId35" Type="http://schemas.openxmlformats.org/officeDocument/2006/relationships/image" Target="../media/image1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jpg"/><Relationship Id="rId1" Type="http://schemas.openxmlformats.org/officeDocument/2006/relationships/slideLayout" Target="../slideLayouts/slideLayout5.xml"/><Relationship Id="rId6" Type="http://schemas.openxmlformats.org/officeDocument/2006/relationships/image" Target="../media/image177.png"/><Relationship Id="rId5" Type="http://schemas.openxmlformats.org/officeDocument/2006/relationships/image" Target="../media/image176.jpg"/><Relationship Id="rId4" Type="http://schemas.openxmlformats.org/officeDocument/2006/relationships/image" Target="../media/image17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7.emf"/><Relationship Id="rId18" Type="http://schemas.openxmlformats.org/officeDocument/2006/relationships/image" Target="../media/image192.emf"/><Relationship Id="rId26" Type="http://schemas.openxmlformats.org/officeDocument/2006/relationships/image" Target="../media/image200.emf"/><Relationship Id="rId39" Type="http://schemas.openxmlformats.org/officeDocument/2006/relationships/image" Target="../media/image213.emf"/><Relationship Id="rId3" Type="http://schemas.openxmlformats.org/officeDocument/2006/relationships/image" Target="../media/image180.png"/><Relationship Id="rId21" Type="http://schemas.openxmlformats.org/officeDocument/2006/relationships/image" Target="../media/image195.emf"/><Relationship Id="rId34" Type="http://schemas.openxmlformats.org/officeDocument/2006/relationships/image" Target="../media/image208.emf"/><Relationship Id="rId7" Type="http://schemas.openxmlformats.org/officeDocument/2006/relationships/image" Target="../media/image182.emf"/><Relationship Id="rId12" Type="http://schemas.openxmlformats.org/officeDocument/2006/relationships/image" Target="../media/image186.emf"/><Relationship Id="rId17" Type="http://schemas.openxmlformats.org/officeDocument/2006/relationships/image" Target="../media/image191.emf"/><Relationship Id="rId25" Type="http://schemas.openxmlformats.org/officeDocument/2006/relationships/image" Target="../media/image199.emf"/><Relationship Id="rId33" Type="http://schemas.openxmlformats.org/officeDocument/2006/relationships/image" Target="../media/image207.emf"/><Relationship Id="rId38" Type="http://schemas.openxmlformats.org/officeDocument/2006/relationships/image" Target="../media/image212.png"/><Relationship Id="rId2" Type="http://schemas.openxmlformats.org/officeDocument/2006/relationships/notesSlide" Target="../notesSlides/notesSlide11.xml"/><Relationship Id="rId16" Type="http://schemas.openxmlformats.org/officeDocument/2006/relationships/image" Target="../media/image190.emf"/><Relationship Id="rId20" Type="http://schemas.openxmlformats.org/officeDocument/2006/relationships/image" Target="../media/image194.emf"/><Relationship Id="rId29" Type="http://schemas.openxmlformats.org/officeDocument/2006/relationships/image" Target="../media/image203.emf"/><Relationship Id="rId1" Type="http://schemas.openxmlformats.org/officeDocument/2006/relationships/slideLayout" Target="../slideLayouts/slideLayout8.xml"/><Relationship Id="rId6" Type="http://schemas.microsoft.com/office/2007/relationships/hdphoto" Target="../media/hdphoto13.wdp"/><Relationship Id="rId11" Type="http://schemas.microsoft.com/office/2007/relationships/hdphoto" Target="../media/hdphoto14.wdp"/><Relationship Id="rId24" Type="http://schemas.openxmlformats.org/officeDocument/2006/relationships/image" Target="../media/image198.emf"/><Relationship Id="rId32" Type="http://schemas.openxmlformats.org/officeDocument/2006/relationships/image" Target="../media/image206.png"/><Relationship Id="rId37" Type="http://schemas.openxmlformats.org/officeDocument/2006/relationships/image" Target="../media/image211.emf"/><Relationship Id="rId5" Type="http://schemas.openxmlformats.org/officeDocument/2006/relationships/image" Target="../media/image181.png"/><Relationship Id="rId15" Type="http://schemas.openxmlformats.org/officeDocument/2006/relationships/image" Target="../media/image189.emf"/><Relationship Id="rId23" Type="http://schemas.openxmlformats.org/officeDocument/2006/relationships/image" Target="../media/image197.png"/><Relationship Id="rId28" Type="http://schemas.openxmlformats.org/officeDocument/2006/relationships/image" Target="../media/image202.emf"/><Relationship Id="rId36" Type="http://schemas.openxmlformats.org/officeDocument/2006/relationships/image" Target="../media/image210.emf"/><Relationship Id="rId10" Type="http://schemas.openxmlformats.org/officeDocument/2006/relationships/image" Target="../media/image185.png"/><Relationship Id="rId19" Type="http://schemas.openxmlformats.org/officeDocument/2006/relationships/image" Target="../media/image193.emf"/><Relationship Id="rId31" Type="http://schemas.openxmlformats.org/officeDocument/2006/relationships/image" Target="../media/image205.emf"/><Relationship Id="rId4" Type="http://schemas.microsoft.com/office/2007/relationships/hdphoto" Target="../media/hdphoto12.wdp"/><Relationship Id="rId9" Type="http://schemas.openxmlformats.org/officeDocument/2006/relationships/image" Target="../media/image184.emf"/><Relationship Id="rId14" Type="http://schemas.openxmlformats.org/officeDocument/2006/relationships/image" Target="../media/image188.emf"/><Relationship Id="rId22" Type="http://schemas.openxmlformats.org/officeDocument/2006/relationships/image" Target="../media/image196.png"/><Relationship Id="rId27" Type="http://schemas.openxmlformats.org/officeDocument/2006/relationships/image" Target="../media/image201.emf"/><Relationship Id="rId30" Type="http://schemas.openxmlformats.org/officeDocument/2006/relationships/image" Target="../media/image204.emf"/><Relationship Id="rId35" Type="http://schemas.openxmlformats.org/officeDocument/2006/relationships/image" Target="../media/image209.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 Id="rId9" Type="http://schemas.openxmlformats.org/officeDocument/2006/relationships/image" Target="../media/image2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25.png"/></Relationships>
</file>

<file path=ppt/slides/_rels/slide2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2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36.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235.emf"/><Relationship Id="rId5" Type="http://schemas.openxmlformats.org/officeDocument/2006/relationships/image" Target="../media/image213.emf"/><Relationship Id="rId4" Type="http://schemas.openxmlformats.org/officeDocument/2006/relationships/image" Target="../media/image23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237.tmp"/><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38.png"/><Relationship Id="rId7" Type="http://schemas.openxmlformats.org/officeDocument/2006/relationships/image" Target="../media/image240.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microsoft.com/office/2007/relationships/hdphoto" Target="../media/hdphoto16.wdp"/><Relationship Id="rId5" Type="http://schemas.openxmlformats.org/officeDocument/2006/relationships/image" Target="../media/image239.png"/><Relationship Id="rId4" Type="http://schemas.microsoft.com/office/2007/relationships/hdphoto" Target="../media/hdphoto15.wdp"/></Relationships>
</file>

<file path=ppt/slides/_rels/slide32.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244.png"/><Relationship Id="rId5" Type="http://schemas.openxmlformats.org/officeDocument/2006/relationships/image" Target="../media/image243.png"/><Relationship Id="rId10" Type="http://schemas.microsoft.com/office/2007/relationships/hdphoto" Target="../media/hdphoto18.wdp"/><Relationship Id="rId4" Type="http://schemas.openxmlformats.org/officeDocument/2006/relationships/image" Target="../media/image242.png"/><Relationship Id="rId9" Type="http://schemas.openxmlformats.org/officeDocument/2006/relationships/image" Target="../media/image247.png"/></Relationships>
</file>

<file path=ppt/slides/_rels/slide33.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 Id="rId9" Type="http://schemas.openxmlformats.org/officeDocument/2006/relationships/image" Target="../media/image25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8" Type="http://schemas.openxmlformats.org/officeDocument/2006/relationships/image" Target="../media/image263.png"/><Relationship Id="rId3" Type="http://schemas.openxmlformats.org/officeDocument/2006/relationships/notesSlide" Target="../notesSlides/notesSlide29.xml"/><Relationship Id="rId7" Type="http://schemas.openxmlformats.org/officeDocument/2006/relationships/image" Target="../media/image262.png"/><Relationship Id="rId2" Type="http://schemas.openxmlformats.org/officeDocument/2006/relationships/slideLayout" Target="../slideLayouts/slideLayout25.xml"/><Relationship Id="rId1" Type="http://schemas.openxmlformats.org/officeDocument/2006/relationships/customXml" Target="../../customXml/item4.xml"/><Relationship Id="rId6" Type="http://schemas.openxmlformats.org/officeDocument/2006/relationships/image" Target="../media/image261.emf"/><Relationship Id="rId5" Type="http://schemas.openxmlformats.org/officeDocument/2006/relationships/image" Target="../media/image260.png"/><Relationship Id="rId4" Type="http://schemas.openxmlformats.org/officeDocument/2006/relationships/image" Target="../media/image259.emf"/><Relationship Id="rId9" Type="http://schemas.openxmlformats.org/officeDocument/2006/relationships/image" Target="../media/image2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200.emf"/><Relationship Id="rId1" Type="http://schemas.openxmlformats.org/officeDocument/2006/relationships/slideLayout" Target="../slideLayouts/slideLayout5.xml"/><Relationship Id="rId4" Type="http://schemas.openxmlformats.org/officeDocument/2006/relationships/image" Target="../media/image193.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gif"/><Relationship Id="rId34" Type="http://schemas.openxmlformats.org/officeDocument/2006/relationships/image" Target="../media/image41.jpeg"/><Relationship Id="rId42" Type="http://schemas.openxmlformats.org/officeDocument/2006/relationships/image" Target="../media/image49.png"/><Relationship Id="rId47" Type="http://schemas.openxmlformats.org/officeDocument/2006/relationships/image" Target="../media/image53.png"/><Relationship Id="rId50" Type="http://schemas.openxmlformats.org/officeDocument/2006/relationships/image" Target="../media/image55.png"/><Relationship Id="rId55" Type="http://schemas.openxmlformats.org/officeDocument/2006/relationships/image" Target="../media/image60.gif"/><Relationship Id="rId7" Type="http://schemas.openxmlformats.org/officeDocument/2006/relationships/image" Target="../media/image14.jpeg"/><Relationship Id="rId2" Type="http://schemas.openxmlformats.org/officeDocument/2006/relationships/notesSlide" Target="../notesSlides/notesSlide5.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41" Type="http://schemas.openxmlformats.org/officeDocument/2006/relationships/image" Target="../media/image48.png"/><Relationship Id="rId54" Type="http://schemas.openxmlformats.org/officeDocument/2006/relationships/image" Target="../media/image59.jp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jpg"/><Relationship Id="rId53" Type="http://schemas.openxmlformats.org/officeDocument/2006/relationships/image" Target="../media/image58.png"/><Relationship Id="rId58" Type="http://schemas.openxmlformats.org/officeDocument/2006/relationships/image" Target="../media/image63.jpg"/><Relationship Id="rId5" Type="http://schemas.openxmlformats.org/officeDocument/2006/relationships/image" Target="../media/image12.png"/><Relationship Id="rId15" Type="http://schemas.openxmlformats.org/officeDocument/2006/relationships/image" Target="../media/image22.jpe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jpg"/><Relationship Id="rId49" Type="http://schemas.openxmlformats.org/officeDocument/2006/relationships/hyperlink" Target="http://www.dotnetsolutions.co.uk/" TargetMode="External"/><Relationship Id="rId57" Type="http://schemas.openxmlformats.org/officeDocument/2006/relationships/image" Target="../media/image62.jpeg"/><Relationship Id="rId61" Type="http://schemas.openxmlformats.org/officeDocument/2006/relationships/image" Target="../media/image66.jpe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4" Type="http://schemas.openxmlformats.org/officeDocument/2006/relationships/image" Target="../media/image51.jpeg"/><Relationship Id="rId52" Type="http://schemas.openxmlformats.org/officeDocument/2006/relationships/image" Target="../media/image57.png"/><Relationship Id="rId60" Type="http://schemas.openxmlformats.org/officeDocument/2006/relationships/image" Target="../media/image65.jpg"/><Relationship Id="rId4" Type="http://schemas.openxmlformats.org/officeDocument/2006/relationships/image" Target="../media/image11.tiff"/><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jpeg"/><Relationship Id="rId43" Type="http://schemas.openxmlformats.org/officeDocument/2006/relationships/image" Target="../media/image50.png"/><Relationship Id="rId48" Type="http://schemas.openxmlformats.org/officeDocument/2006/relationships/image" Target="../media/image54.png"/><Relationship Id="rId56" Type="http://schemas.openxmlformats.org/officeDocument/2006/relationships/image" Target="../media/image61.gif"/><Relationship Id="rId8" Type="http://schemas.openxmlformats.org/officeDocument/2006/relationships/image" Target="../media/image15.jpeg"/><Relationship Id="rId51" Type="http://schemas.openxmlformats.org/officeDocument/2006/relationships/image" Target="../media/image56.png"/><Relationship Id="rId3" Type="http://schemas.openxmlformats.org/officeDocument/2006/relationships/image" Target="../media/image10.jp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gif"/><Relationship Id="rId38" Type="http://schemas.openxmlformats.org/officeDocument/2006/relationships/image" Target="../media/image45.png"/><Relationship Id="rId46" Type="http://schemas.openxmlformats.org/officeDocument/2006/relationships/hyperlink" Target="http://www.10thmagnitude.com/" TargetMode="External"/><Relationship Id="rId59" Type="http://schemas.openxmlformats.org/officeDocument/2006/relationships/image" Target="../media/image6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Cloud for Modern Business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idx="4294967295"/>
          </p:nvPr>
        </p:nvSpPr>
        <p:spPr>
          <a:xfrm>
            <a:off x="0" y="239713"/>
            <a:ext cx="6180138" cy="831850"/>
          </a:xfrm>
          <a:prstGeom prst="rect">
            <a:avLst/>
          </a:prstGeom>
        </p:spPr>
        <p:txBody>
          <a:bodyPr>
            <a:noAutofit/>
          </a:bodyPr>
          <a:lstStyle/>
          <a:p>
            <a:r>
              <a:rPr lang="en-US" dirty="0"/>
              <a:t>Hybrid consistency</a:t>
            </a:r>
          </a:p>
        </p:txBody>
      </p:sp>
      <p:grpSp>
        <p:nvGrpSpPr>
          <p:cNvPr id="7" name="Group 6"/>
          <p:cNvGrpSpPr/>
          <p:nvPr/>
        </p:nvGrpSpPr>
        <p:grpSpPr>
          <a:xfrm>
            <a:off x="6018212" y="838200"/>
            <a:ext cx="5218780" cy="5218780"/>
            <a:chOff x="6018212" y="838200"/>
            <a:chExt cx="5218780" cy="5218780"/>
          </a:xfrm>
        </p:grpSpPr>
        <p:sp>
          <p:nvSpPr>
            <p:cNvPr id="94" name="Oval 5"/>
            <p:cNvSpPr>
              <a:spLocks noChangeArrowheads="1"/>
            </p:cNvSpPr>
            <p:nvPr/>
          </p:nvSpPr>
          <p:spPr bwMode="auto">
            <a:xfrm>
              <a:off x="6018212" y="838200"/>
              <a:ext cx="5218780" cy="5218780"/>
            </a:xfrm>
            <a:prstGeom prst="ellipse">
              <a:avLst/>
            </a:prstGeom>
            <a:noFill/>
            <a:ln w="128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7388967" y="2240151"/>
              <a:ext cx="2523145" cy="1337726"/>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7262352" y="3341159"/>
              <a:ext cx="2517639" cy="1339560"/>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8570716" y="4743110"/>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8570716" y="4941291"/>
              <a:ext cx="115606" cy="11927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8570716" y="5141307"/>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8570716" y="5341325"/>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8570716" y="5541340"/>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8570716" y="5739522"/>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7377957" y="2722759"/>
              <a:ext cx="133957" cy="135791"/>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203631" y="2625504"/>
              <a:ext cx="133957" cy="133957"/>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7029304" y="2530083"/>
              <a:ext cx="133957" cy="133957"/>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6854978" y="2432827"/>
              <a:ext cx="133957" cy="133957"/>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6680651" y="2337406"/>
              <a:ext cx="133957" cy="132121"/>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6506326" y="2238315"/>
              <a:ext cx="133957" cy="135791"/>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9745125" y="2722759"/>
              <a:ext cx="133957" cy="135791"/>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9919452" y="2625504"/>
              <a:ext cx="133957" cy="133957"/>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10093778" y="2530083"/>
              <a:ext cx="133957" cy="133957"/>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10268105" y="2432827"/>
              <a:ext cx="133957" cy="133957"/>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10442430" y="2337406"/>
              <a:ext cx="132121" cy="132121"/>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10616757" y="2238315"/>
              <a:ext cx="133957" cy="135791"/>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p:cNvSpPr txBox="1"/>
            <p:nvPr/>
          </p:nvSpPr>
          <p:spPr>
            <a:xfrm>
              <a:off x="7786649" y="1366503"/>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CUSTOMER DATACENTER</a:t>
              </a:r>
            </a:p>
          </p:txBody>
        </p:sp>
        <p:sp>
          <p:nvSpPr>
            <p:cNvPr id="91" name="TextBox 90"/>
            <p:cNvSpPr txBox="1"/>
            <p:nvPr/>
          </p:nvSpPr>
          <p:spPr>
            <a:xfrm>
              <a:off x="9115674"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SERVICE PROVIDER</a:t>
              </a:r>
            </a:p>
          </p:txBody>
        </p:sp>
        <p:sp>
          <p:nvSpPr>
            <p:cNvPr id="92" name="TextBox 91"/>
            <p:cNvSpPr txBox="1"/>
            <p:nvPr/>
          </p:nvSpPr>
          <p:spPr>
            <a:xfrm>
              <a:off x="6338849"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MICROSOFT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AZURE</a:t>
              </a:r>
            </a:p>
          </p:txBody>
        </p:sp>
        <p:sp>
          <p:nvSpPr>
            <p:cNvPr id="93" name="TextBox 92"/>
            <p:cNvSpPr txBox="1"/>
            <p:nvPr/>
          </p:nvSpPr>
          <p:spPr>
            <a:xfrm>
              <a:off x="7786649" y="3131135"/>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CONSISTENT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solidFill>
                      <a:schemeClr val="bg1"/>
                    </a:solidFill>
                  </a:rPr>
                  <a:t>Common OS and Hypervisor</a:t>
                </a:r>
              </a:p>
              <a:p>
                <a:pPr>
                  <a:lnSpc>
                    <a:spcPct val="100000"/>
                  </a:lnSpc>
                  <a:buClr>
                    <a:srgbClr val="00B0F0"/>
                  </a:buClr>
                </a:pPr>
                <a:r>
                  <a:rPr lang="en-US" sz="2800" dirty="0" smtClean="0">
                    <a:solidFill>
                      <a:schemeClr val="bg1"/>
                    </a:solidFill>
                  </a:rPr>
                  <a:t>Common management API/UX</a:t>
                </a:r>
              </a:p>
              <a:p>
                <a:pPr>
                  <a:lnSpc>
                    <a:spcPct val="100000"/>
                  </a:lnSpc>
                  <a:buClr>
                    <a:srgbClr val="00B0F0"/>
                  </a:buClr>
                </a:pPr>
                <a:r>
                  <a:rPr lang="en-US" sz="2800" dirty="0" smtClean="0">
                    <a:solidFill>
                      <a:schemeClr val="bg1"/>
                    </a:solidFill>
                  </a:rPr>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smtClean="0"/>
              <a:t>Connect every on-premises server to </a:t>
            </a:r>
            <a:r>
              <a:rPr lang="en-US" sz="4000" dirty="0"/>
              <a:t>the </a:t>
            </a:r>
            <a:r>
              <a:rPr lang="en-US" sz="4000" dirty="0" smtClean="0"/>
              <a:t>cloud</a:t>
            </a:r>
            <a:endParaRPr lang="en-US" sz="4000" dirty="0"/>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idx="4294967295"/>
          </p:nvPr>
        </p:nvSpPr>
        <p:spPr>
          <a:xfrm>
            <a:off x="536575" y="288925"/>
            <a:ext cx="11652250" cy="900113"/>
          </a:xfrm>
          <a:prstGeom prst="rect">
            <a:avLst/>
          </a:prstGeom>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a:t>Trust through Transparency</a:t>
            </a:r>
          </a:p>
        </p:txBody>
      </p:sp>
      <p:sp>
        <p:nvSpPr>
          <p:cNvPr id="4" name="Oval 3"/>
          <p:cNvSpPr/>
          <p:nvPr/>
        </p:nvSpPr>
        <p:spPr bwMode="auto">
          <a:xfrm>
            <a:off x="3800006"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223731" y="2226056"/>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a:t>
            </a: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STAR</a:t>
            </a: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endPar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endParaRP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7262331" y="22098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3223731" y="449517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5220481" y="11430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7262331" y="4495172"/>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516680"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507263"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516680"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530110"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567913"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5204931" y="552713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497880"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8"/>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6525"/>
            <a:ext cx="10985500" cy="825500"/>
          </a:xfrm>
          <a:prstGeom prst="rect">
            <a:avLst/>
          </a:prstGeom>
        </p:spPr>
        <p:txBody>
          <a:bodyPr>
            <a:normAutofit fontScale="90000"/>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49269" y="1143000"/>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418148"/>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504023"/>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13337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108" name="Group 107"/>
          <p:cNvGrpSpPr/>
          <p:nvPr/>
        </p:nvGrpSpPr>
        <p:grpSpPr>
          <a:xfrm>
            <a:off x="253438" y="5316397"/>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66291" y="5503296"/>
            <a:ext cx="334308" cy="323860"/>
          </a:xfrm>
          <a:prstGeom prst="rect">
            <a:avLst/>
          </a:prstGeom>
        </p:spPr>
      </p:pic>
      <p:grpSp>
        <p:nvGrpSpPr>
          <p:cNvPr id="7" name="Group 6"/>
          <p:cNvGrpSpPr/>
          <p:nvPr/>
        </p:nvGrpSpPr>
        <p:grpSpPr>
          <a:xfrm>
            <a:off x="253436" y="4271972"/>
            <a:ext cx="11652678" cy="949052"/>
            <a:chOff x="253436" y="4478338"/>
            <a:chExt cx="11652678" cy="949052"/>
          </a:xfrm>
        </p:grpSpPr>
        <p:grpSp>
          <p:nvGrpSpPr>
            <p:cNvPr id="218" name="Group 217"/>
            <p:cNvGrpSpPr/>
            <p:nvPr/>
          </p:nvGrpSpPr>
          <p:grpSpPr>
            <a:xfrm>
              <a:off x="253436" y="4478338"/>
              <a:ext cx="11652678" cy="949052"/>
              <a:chOff x="253436" y="4673444"/>
              <a:chExt cx="11652678"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Mobile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8">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6" name="Group 5"/>
            <p:cNvGrpSpPr/>
            <p:nvPr/>
          </p:nvGrpSpPr>
          <p:grpSpPr>
            <a:xfrm>
              <a:off x="4265464" y="4548589"/>
              <a:ext cx="970746" cy="777240"/>
              <a:chOff x="4282329" y="4453530"/>
              <a:chExt cx="970746" cy="777240"/>
            </a:xfrm>
          </p:grpSpPr>
          <p:sp>
            <p:nvSpPr>
              <p:cNvPr id="131" name="Rectangle 130"/>
              <p:cNvSpPr/>
              <p:nvPr/>
            </p:nvSpPr>
            <p:spPr>
              <a:xfrm>
                <a:off x="4282329" y="4453530"/>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757233" y="4503688"/>
                <a:ext cx="479233" cy="479233"/>
              </a:xfrm>
              <a:prstGeom prst="flowChartOffpageConnector">
                <a:avLst/>
              </a:prstGeom>
              <a:noFill/>
            </p:spPr>
          </p:pic>
        </p:grpSp>
      </p:grpSp>
      <p:grpSp>
        <p:nvGrpSpPr>
          <p:cNvPr id="4" name="Group 3"/>
          <p:cNvGrpSpPr/>
          <p:nvPr/>
        </p:nvGrpSpPr>
        <p:grpSpPr>
          <a:xfrm>
            <a:off x="253436" y="3205172"/>
            <a:ext cx="8306723" cy="968283"/>
            <a:chOff x="253436" y="3473419"/>
            <a:chExt cx="8306723" cy="968283"/>
          </a:xfrm>
        </p:grpSpPr>
        <p:grpSp>
          <p:nvGrpSpPr>
            <p:cNvPr id="226" name="Group 225"/>
            <p:cNvGrpSpPr/>
            <p:nvPr/>
          </p:nvGrpSpPr>
          <p:grpSpPr>
            <a:xfrm>
              <a:off x="253436" y="3473419"/>
              <a:ext cx="8306723" cy="968283"/>
              <a:chOff x="253436" y="3565828"/>
              <a:chExt cx="8306723"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37">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38">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 name="Group 2"/>
            <p:cNvGrpSpPr/>
            <p:nvPr/>
          </p:nvGrpSpPr>
          <p:grpSpPr>
            <a:xfrm>
              <a:off x="3147388" y="3562971"/>
              <a:ext cx="970356" cy="777240"/>
              <a:chOff x="3130659" y="3367036"/>
              <a:chExt cx="970356" cy="777240"/>
            </a:xfrm>
          </p:grpSpPr>
          <p:sp>
            <p:nvSpPr>
              <p:cNvPr id="135" name="Rectangle 134"/>
              <p:cNvSpPr/>
              <p:nvPr/>
            </p:nvSpPr>
            <p:spPr>
              <a:xfrm>
                <a:off x="3130659" y="3367036"/>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Logic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404943"/>
                <a:ext cx="479456" cy="478921"/>
              </a:xfrm>
              <a:prstGeom prst="rect">
                <a:avLst/>
              </a:prstGeom>
            </p:spPr>
          </p:pic>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342521269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r>
                <a:rPr lang="en-US" sz="1200" kern="0" dirty="0">
                  <a:solidFill>
                    <a:schemeClr val="tx1"/>
                  </a:solidFill>
                  <a:ea typeface="Segoe UI" pitchFamily="34" charset="0"/>
                  <a:cs typeface="Segoe UI" pitchFamily="34" charset="0"/>
                </a:rPr>
                <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smtClean="0">
                  <a:solidFill>
                    <a:schemeClr val="tx1"/>
                  </a:solidFill>
                  <a:latin typeface="+mj-lt"/>
                </a:rPr>
                <a:t>Comprehensive </a:t>
              </a:r>
            </a:p>
            <a:p>
              <a:pPr defTabSz="1218317"/>
              <a:r>
                <a:rPr lang="en-US" sz="2000" dirty="0" smtClean="0">
                  <a:solidFill>
                    <a:schemeClr val="tx1"/>
                  </a:solidFill>
                  <a:latin typeface="+mj-lt"/>
                </a:rPr>
                <a:t>Networking</a:t>
              </a:r>
              <a:endParaRPr lang="en-US" sz="2000" dirty="0">
                <a:solidFill>
                  <a:schemeClr val="tx1"/>
                </a:solidFill>
                <a:latin typeface="+mj-lt"/>
              </a:endParaRP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160125759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76200"/>
            <a:ext cx="10985500" cy="1082675"/>
          </a:xfrm>
          <a:prstGeom prst="rect">
            <a:avLst/>
          </a:prstGeom>
        </p:spPr>
        <p:txBody>
          <a:bodyPr>
            <a:normAutofit fontScale="90000"/>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0" y="1185863"/>
            <a:ext cx="9855200" cy="2698750"/>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8163" y="1497013"/>
            <a:ext cx="11112500" cy="4675187"/>
          </a:xfrm>
          <a:prstGeom prst="rect">
            <a:avLst/>
          </a:prstGeom>
        </p:spPr>
        <p:txBody>
          <a:bodyPr/>
          <a:lstStyle/>
          <a:p>
            <a:r>
              <a:rPr lang="en-US" sz="2800" dirty="0" smtClean="0">
                <a:latin typeface="Segoe UI (Body)"/>
              </a:rPr>
              <a:t>Fully managed SQL Server database technology as a service</a:t>
            </a:r>
          </a:p>
          <a:p>
            <a:pPr marL="336076" lvl="1" indent="-336076"/>
            <a:r>
              <a:rPr lang="en-US" sz="2800" spc="-51" dirty="0"/>
              <a:t>Ideal for simple and complex </a:t>
            </a:r>
            <a:r>
              <a:rPr lang="en-US" sz="2800" spc="-51" dirty="0" smtClean="0"/>
              <a:t>applications</a:t>
            </a:r>
            <a:endParaRPr lang="en-US" sz="2800" dirty="0" smtClean="0">
              <a:latin typeface="Segoe UI (Body)"/>
            </a:endParaRPr>
          </a:p>
          <a:p>
            <a:pPr marL="336076" lvl="1" indent="-336076"/>
            <a:r>
              <a:rPr lang="en-US" sz="2800" spc="-51" dirty="0"/>
              <a:t>Enterprise-ready with automatic support for </a:t>
            </a:r>
            <a:r>
              <a:rPr lang="en-US" sz="2800" spc="-51" dirty="0" smtClean="0"/>
              <a:t>HA</a:t>
            </a:r>
          </a:p>
          <a:p>
            <a:pPr marL="336076" lvl="1" indent="-336076"/>
            <a:endParaRPr lang="en-US" sz="2800" spc="-51" dirty="0"/>
          </a:p>
          <a:p>
            <a:endParaRPr lang="en-US" sz="2800" dirty="0"/>
          </a:p>
        </p:txBody>
      </p:sp>
      <p:grpSp>
        <p:nvGrpSpPr>
          <p:cNvPr id="44" name="Group 43"/>
          <p:cNvGrpSpPr/>
          <p:nvPr/>
        </p:nvGrpSpPr>
        <p:grpSpPr>
          <a:xfrm>
            <a:off x="3808412" y="3429000"/>
            <a:ext cx="4242515" cy="2562226"/>
            <a:chOff x="3345383" y="3276600"/>
            <a:chExt cx="4221381" cy="2562226"/>
          </a:xfrm>
        </p:grpSpPr>
        <p:grpSp>
          <p:nvGrpSpPr>
            <p:cNvPr id="30" name="Group 29"/>
            <p:cNvGrpSpPr/>
            <p:nvPr/>
          </p:nvGrpSpPr>
          <p:grpSpPr>
            <a:xfrm>
              <a:off x="3351212" y="3276600"/>
              <a:ext cx="4215552" cy="2562226"/>
              <a:chOff x="2741837" y="3276600"/>
              <a:chExt cx="4824927" cy="3352800"/>
            </a:xfrm>
          </p:grpSpPr>
          <p:sp>
            <p:nvSpPr>
              <p:cNvPr id="31" name="Rectangle 30"/>
              <p:cNvSpPr/>
              <p:nvPr/>
            </p:nvSpPr>
            <p:spPr bwMode="auto">
              <a:xfrm>
                <a:off x="2741837" y="3276600"/>
                <a:ext cx="4824926" cy="3352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892" y="3521519"/>
                <a:ext cx="780290" cy="780290"/>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4572000"/>
                <a:ext cx="780290" cy="780290"/>
              </a:xfrm>
              <a:prstGeom prst="rect">
                <a:avLst/>
              </a:prstGeom>
            </p:spPr>
          </p:pic>
          <p:sp>
            <p:nvSpPr>
              <p:cNvPr id="34" name="Pentagon 33"/>
              <p:cNvSpPr/>
              <p:nvPr/>
            </p:nvSpPr>
            <p:spPr bwMode="auto">
              <a:xfrm>
                <a:off x="5890321" y="373577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sp>
            <p:nvSpPr>
              <p:cNvPr id="35" name="Pentagon 34"/>
              <p:cNvSpPr/>
              <p:nvPr/>
            </p:nvSpPr>
            <p:spPr bwMode="auto">
              <a:xfrm>
                <a:off x="5928845" y="478602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36" name="Elbow Connector 35"/>
              <p:cNvCxnSpPr>
                <a:endCxn id="40" idx="1"/>
              </p:cNvCxnSpPr>
              <p:nvPr/>
            </p:nvCxnSpPr>
            <p:spPr>
              <a:xfrm>
                <a:off x="4113212" y="5390944"/>
                <a:ext cx="1391807" cy="659899"/>
              </a:xfrm>
              <a:prstGeom prst="bentConnector3">
                <a:avLst>
                  <a:gd name="adj1" fmla="val -874"/>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30550" y="6220303"/>
                <a:ext cx="409097" cy="409097"/>
              </a:xfrm>
              <a:prstGeom prst="rect">
                <a:avLst/>
              </a:prstGeom>
            </p:spPr>
          </p:pic>
          <p:cxnSp>
            <p:nvCxnSpPr>
              <p:cNvPr id="38" name="Elbow Connector 37"/>
              <p:cNvCxnSpPr/>
              <p:nvPr/>
            </p:nvCxnSpPr>
            <p:spPr>
              <a:xfrm flipV="1">
                <a:off x="4070891" y="3911664"/>
                <a:ext cx="1405001" cy="618053"/>
              </a:xfrm>
              <a:prstGeom prst="bentConnector3">
                <a:avLst>
                  <a:gd name="adj1" fmla="val 271"/>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419" y="4593049"/>
                <a:ext cx="780290" cy="78029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5660698"/>
                <a:ext cx="780290" cy="780290"/>
              </a:xfrm>
              <a:prstGeom prst="rect">
                <a:avLst/>
              </a:prstGeom>
            </p:spPr>
          </p:pic>
          <p:sp>
            <p:nvSpPr>
              <p:cNvPr id="41" name="Pentagon 40"/>
              <p:cNvSpPr/>
              <p:nvPr/>
            </p:nvSpPr>
            <p:spPr bwMode="auto">
              <a:xfrm>
                <a:off x="5928845" y="5874720"/>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42" name="Elbow Connector 41"/>
              <p:cNvCxnSpPr/>
              <p:nvPr/>
            </p:nvCxnSpPr>
            <p:spPr>
              <a:xfrm flipV="1">
                <a:off x="4418012" y="4953000"/>
                <a:ext cx="1072443" cy="3558"/>
              </a:xfrm>
              <a:prstGeom prst="bentConnector3">
                <a:avLst>
                  <a:gd name="adj1" fmla="val 50000"/>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sp>
          <p:nvSpPr>
            <p:cNvPr id="43" name="Pentagon 42"/>
            <p:cNvSpPr/>
            <p:nvPr/>
          </p:nvSpPr>
          <p:spPr bwMode="auto">
            <a:xfrm>
              <a:off x="3345383" y="4220998"/>
              <a:ext cx="107608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Primary</a:t>
              </a:r>
            </a:p>
          </p:txBody>
        </p:sp>
      </p:grpSp>
    </p:spTree>
    <p:extLst>
      <p:ext uri="{BB962C8B-B14F-4D97-AF65-F5344CB8AC3E}">
        <p14:creationId xmlns:p14="http://schemas.microsoft.com/office/powerpoint/2010/main" val="17941270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497013"/>
            <a:ext cx="11112500" cy="4675187"/>
          </a:xfrm>
          <a:prstGeom prst="rect">
            <a:avLst/>
          </a:prstGeom>
        </p:spPr>
        <p:txBody>
          <a:bodyPr/>
          <a:lstStyle/>
          <a:p>
            <a:pPr marL="346074" lvl="1" indent="-342900" defTabSz="914051">
              <a:spcBef>
                <a:spcPts val="600"/>
              </a:spcBef>
            </a:pPr>
            <a:r>
              <a:rPr lang="en-US" sz="2800" spc="-51" dirty="0"/>
              <a:t>Designed to scale out elastically with </a:t>
            </a:r>
            <a:r>
              <a:rPr lang="en-US" sz="2800" spc="-51" dirty="0" smtClean="0"/>
              <a:t>demand</a:t>
            </a:r>
          </a:p>
          <a:p>
            <a:pPr marL="346074" lvl="1" indent="-342900" defTabSz="914051">
              <a:spcBef>
                <a:spcPts val="600"/>
              </a:spcBef>
            </a:pPr>
            <a:r>
              <a:rPr lang="en-US" sz="2800" spc="-51" dirty="0" smtClean="0"/>
              <a:t>Robust Failover and Disaster Recovery capabilities</a:t>
            </a:r>
          </a:p>
          <a:p>
            <a:pPr marL="346074" lvl="1" indent="-342900" defTabSz="914051">
              <a:spcBef>
                <a:spcPts val="600"/>
              </a:spcBef>
            </a:pPr>
            <a:endParaRPr lang="en-US" sz="2800" spc="-51" dirty="0" smtClean="0"/>
          </a:p>
          <a:p>
            <a:endParaRPr lang="en-US" sz="2800" dirty="0"/>
          </a:p>
        </p:txBody>
      </p:sp>
      <p:pic>
        <p:nvPicPr>
          <p:cNvPr id="11"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624" y="3348255"/>
            <a:ext cx="4343014" cy="24429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2" y="3321056"/>
            <a:ext cx="4322073" cy="2470144"/>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12"/>
          <p:cNvSpPr/>
          <p:nvPr/>
        </p:nvSpPr>
        <p:spPr bwMode="auto">
          <a:xfrm>
            <a:off x="5332412" y="2824078"/>
            <a:ext cx="3657600"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Cross Datacenter Failover</a:t>
            </a:r>
            <a:endParaRPr lang="en-US" kern="0" dirty="0">
              <a:solidFill>
                <a:schemeClr val="bg1"/>
              </a:solidFill>
              <a:latin typeface="Segoe UI Light" pitchFamily="34" charset="0"/>
            </a:endParaRPr>
          </a:p>
        </p:txBody>
      </p:sp>
      <p:pic>
        <p:nvPicPr>
          <p:cNvPr id="8" name="Picture 7"/>
          <p:cNvPicPr>
            <a:picLocks noChangeAspect="1"/>
          </p:cNvPicPr>
          <p:nvPr/>
        </p:nvPicPr>
        <p:blipFill>
          <a:blip r:embed="rId5"/>
          <a:stretch>
            <a:fillRect/>
          </a:stretch>
        </p:blipFill>
        <p:spPr>
          <a:xfrm>
            <a:off x="989011" y="3035307"/>
            <a:ext cx="3534646" cy="2747956"/>
          </a:xfrm>
          <a:prstGeom prst="rect">
            <a:avLst/>
          </a:prstGeom>
        </p:spPr>
      </p:pic>
      <p:pic>
        <p:nvPicPr>
          <p:cNvPr id="7" name="Picture 6" descr="http://acom.azurecomcdn.net/80C57D/cdn/images/cvt-8def8705dedf720eb8d827b24881158a211ff0890b39164aa61be9d0df4ddb72/page/services/sql-database/massive.png?t=popn"/>
          <p:cNvPicPr/>
          <p:nvPr/>
        </p:nvPicPr>
        <p:blipFill>
          <a:blip r:embed="rId6">
            <a:extLst>
              <a:ext uri="{28A0092B-C50C-407E-A947-70E740481C1C}">
                <a14:useLocalDpi xmlns:a14="http://schemas.microsoft.com/office/drawing/2010/main" val="0"/>
              </a:ext>
            </a:extLst>
          </a:blip>
          <a:srcRect/>
          <a:stretch>
            <a:fillRect/>
          </a:stretch>
        </p:blipFill>
        <p:spPr bwMode="auto">
          <a:xfrm>
            <a:off x="3475038" y="3124200"/>
            <a:ext cx="914400" cy="609600"/>
          </a:xfrm>
          <a:prstGeom prst="rect">
            <a:avLst/>
          </a:prstGeom>
          <a:noFill/>
          <a:ln>
            <a:noFill/>
          </a:ln>
        </p:spPr>
      </p:pic>
    </p:spTree>
    <p:extLst>
      <p:ext uri="{BB962C8B-B14F-4D97-AF65-F5344CB8AC3E}">
        <p14:creationId xmlns:p14="http://schemas.microsoft.com/office/powerpoint/2010/main" val="552703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ntr" presetSubtype="0" fill="hold" nodeType="withEffect">
                                  <p:stCondLst>
                                    <p:cond delay="1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r>
              <a:rPr lang="en-US" sz="2800" dirty="0" smtClean="0">
                <a:latin typeface="Segoe UI (Body)"/>
              </a:rPr>
              <a:t>Compliant with </a:t>
            </a:r>
            <a:r>
              <a:rPr lang="en-US" sz="2800" dirty="0">
                <a:latin typeface="Segoe UI (Body)"/>
              </a:rPr>
              <a:t>i</a:t>
            </a:r>
            <a:r>
              <a:rPr lang="en-US" sz="2800" dirty="0" smtClean="0">
                <a:latin typeface="Segoe UI (Body)"/>
              </a:rPr>
              <a:t>ndustry regulations and policies</a:t>
            </a:r>
          </a:p>
          <a:p>
            <a:r>
              <a:rPr lang="en-US" sz="2800" dirty="0" smtClean="0">
                <a:latin typeface="Segoe UI (Body)"/>
              </a:rPr>
              <a:t>Secured Encrypted Database Files</a:t>
            </a:r>
          </a:p>
          <a:p>
            <a:r>
              <a:rPr lang="en-US" sz="2800" dirty="0" smtClean="0">
                <a:latin typeface="Segoe UI (Body)"/>
              </a:rPr>
              <a:t>Limit exposure </a:t>
            </a:r>
            <a:r>
              <a:rPr lang="en-US" sz="2800" dirty="0">
                <a:latin typeface="Segoe UI (Body)"/>
              </a:rPr>
              <a:t>of s</a:t>
            </a:r>
            <a:r>
              <a:rPr lang="en-US" sz="2800" dirty="0" smtClean="0">
                <a:latin typeface="Segoe UI (Body)"/>
              </a:rPr>
              <a:t>ensitive </a:t>
            </a:r>
            <a:r>
              <a:rPr lang="en-US" sz="2800" dirty="0">
                <a:latin typeface="Segoe UI (Body)"/>
              </a:rPr>
              <a:t>d</a:t>
            </a:r>
            <a:r>
              <a:rPr lang="en-US" sz="2800" dirty="0" smtClean="0">
                <a:latin typeface="Segoe UI (Body)"/>
              </a:rPr>
              <a:t>ata</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4" name="Picture 3"/>
          <p:cNvPicPr>
            <a:picLocks noChangeAspect="1"/>
          </p:cNvPicPr>
          <p:nvPr/>
        </p:nvPicPr>
        <p:blipFill>
          <a:blip r:embed="rId3"/>
          <a:stretch>
            <a:fillRect/>
          </a:stretch>
        </p:blipFill>
        <p:spPr>
          <a:xfrm>
            <a:off x="3579812" y="2895600"/>
            <a:ext cx="4343400" cy="3063292"/>
          </a:xfrm>
          <a:prstGeom prst="rect">
            <a:avLst/>
          </a:prstGeom>
        </p:spPr>
      </p:pic>
      <p:sp>
        <p:nvSpPr>
          <p:cNvPr id="5" name="Pentagon 4"/>
          <p:cNvSpPr/>
          <p:nvPr/>
        </p:nvSpPr>
        <p:spPr bwMode="auto">
          <a:xfrm>
            <a:off x="4314031" y="5923869"/>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Protect Sensitive Data</a:t>
            </a:r>
            <a:endParaRPr lang="en-US" kern="0" dirty="0">
              <a:solidFill>
                <a:schemeClr val="bg1"/>
              </a:solidFill>
              <a:latin typeface="Segoe UI Light" pitchFamily="34" charset="0"/>
            </a:endParaRPr>
          </a:p>
        </p:txBody>
      </p:sp>
    </p:spTree>
    <p:extLst>
      <p:ext uri="{BB962C8B-B14F-4D97-AF65-F5344CB8AC3E}">
        <p14:creationId xmlns:p14="http://schemas.microsoft.com/office/powerpoint/2010/main" val="290340789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pPr marL="346074" lvl="1" indent="-342900" defTabSz="914051">
              <a:spcBef>
                <a:spcPts val="600"/>
              </a:spcBef>
            </a:pPr>
            <a:r>
              <a:rPr lang="en-US" sz="2800" spc="-51" dirty="0"/>
              <a:t>Full support for TDS and ODBC</a:t>
            </a:r>
          </a:p>
          <a:p>
            <a:pPr marL="346074" lvl="1" indent="-342900" defTabSz="914051">
              <a:spcBef>
                <a:spcPts val="600"/>
              </a:spcBef>
            </a:pPr>
            <a:r>
              <a:rPr lang="en-US" sz="2800" spc="-51" dirty="0"/>
              <a:t>Familiar language and framework support</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7" name="Picture 6"/>
          <p:cNvPicPr>
            <a:picLocks noChangeAspect="1"/>
          </p:cNvPicPr>
          <p:nvPr/>
        </p:nvPicPr>
        <p:blipFill>
          <a:blip r:embed="rId3"/>
          <a:stretch>
            <a:fillRect/>
          </a:stretch>
        </p:blipFill>
        <p:spPr>
          <a:xfrm>
            <a:off x="1189038" y="2514600"/>
            <a:ext cx="2489328" cy="2578233"/>
          </a:xfrm>
          <a:prstGeom prst="rect">
            <a:avLst/>
          </a:prstGeom>
        </p:spPr>
      </p:pic>
    </p:spTree>
    <p:extLst>
      <p:ext uri="{BB962C8B-B14F-4D97-AF65-F5344CB8AC3E}">
        <p14:creationId xmlns:p14="http://schemas.microsoft.com/office/powerpoint/2010/main" val="419356299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4" name="Title 1"/>
          <p:cNvSpPr txBox="1">
            <a:spLocks/>
          </p:cNvSpPr>
          <p:nvPr/>
        </p:nvSpPr>
        <p:spPr>
          <a:xfrm>
            <a:off x="6564086" y="1072446"/>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Machine Learning</a:t>
            </a:r>
            <a:endParaRPr lang="en-US" sz="2400" b="1" dirty="0">
              <a:solidFill>
                <a:schemeClr val="bg1"/>
              </a:solidFill>
            </a:endParaRPr>
          </a:p>
        </p:txBody>
      </p:sp>
      <p:sp>
        <p:nvSpPr>
          <p:cNvPr id="5" name="TextBox 4"/>
          <p:cNvSpPr txBox="1"/>
          <p:nvPr/>
        </p:nvSpPr>
        <p:spPr>
          <a:xfrm>
            <a:off x="6822123" y="1567696"/>
            <a:ext cx="5070546" cy="1785104"/>
          </a:xfrm>
          <a:prstGeom prst="rect">
            <a:avLst/>
          </a:prstGeom>
          <a:noFill/>
        </p:spPr>
        <p:txBody>
          <a:bodyPr wrap="square" rtlCol="0">
            <a:spAutoFit/>
          </a:bodyPr>
          <a:lstStyle/>
          <a:p>
            <a:pPr>
              <a:spcAft>
                <a:spcPts val="1200"/>
              </a:spcAft>
            </a:pPr>
            <a:r>
              <a:rPr lang="en-US" sz="1600" dirty="0" smtClean="0">
                <a:solidFill>
                  <a:schemeClr val="bg1"/>
                </a:solidFill>
              </a:rPr>
              <a:t>Mashup sophisticated intelligent algorithms</a:t>
            </a:r>
          </a:p>
          <a:p>
            <a:pPr>
              <a:spcAft>
                <a:spcPts val="1200"/>
              </a:spcAft>
            </a:pPr>
            <a:r>
              <a:rPr lang="en-US" sz="1600" dirty="0" smtClean="0">
                <a:solidFill>
                  <a:schemeClr val="bg1"/>
                </a:solidFill>
              </a:rPr>
              <a:t>Enables </a:t>
            </a:r>
            <a:r>
              <a:rPr lang="en-US" sz="1600" dirty="0">
                <a:solidFill>
                  <a:schemeClr val="bg1"/>
                </a:solidFill>
              </a:rPr>
              <a:t>data scientists and developers to efficiently embed predictive analytics into their applications</a:t>
            </a:r>
          </a:p>
          <a:p>
            <a:pPr>
              <a:spcAft>
                <a:spcPts val="1200"/>
              </a:spcAft>
            </a:pPr>
            <a:r>
              <a:rPr lang="en-US" sz="1600" dirty="0" smtClean="0">
                <a:solidFill>
                  <a:schemeClr val="bg1"/>
                </a:solidFill>
              </a:rPr>
              <a:t>Elastic, pay as you go with low operating costs</a:t>
            </a:r>
          </a:p>
          <a:p>
            <a:pPr>
              <a:spcAft>
                <a:spcPts val="1200"/>
              </a:spcAft>
            </a:pPr>
            <a:r>
              <a:rPr lang="en-US" sz="1600" dirty="0" smtClean="0">
                <a:solidFill>
                  <a:schemeClr val="bg1"/>
                </a:solidFill>
              </a:rPr>
              <a:t>Extend with Power BI, Hadoop and cloud hosted data</a:t>
            </a:r>
          </a:p>
        </p:txBody>
      </p:sp>
      <p:grpSp>
        <p:nvGrpSpPr>
          <p:cNvPr id="6" name="Group 5"/>
          <p:cNvGrpSpPr/>
          <p:nvPr/>
        </p:nvGrpSpPr>
        <p:grpSpPr>
          <a:xfrm>
            <a:off x="6780001" y="3429000"/>
            <a:ext cx="4876800" cy="3292208"/>
            <a:chOff x="452438" y="985838"/>
            <a:chExt cx="6494463" cy="4651816"/>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8" name="Group 14"/>
            <p:cNvGrpSpPr>
              <a:grpSpLocks noChangeAspect="1"/>
            </p:cNvGrpSpPr>
            <p:nvPr/>
          </p:nvGrpSpPr>
          <p:grpSpPr bwMode="auto">
            <a:xfrm>
              <a:off x="452438" y="985838"/>
              <a:ext cx="6494463" cy="400050"/>
              <a:chOff x="285" y="621"/>
              <a:chExt cx="4091" cy="252"/>
            </a:xfrm>
          </p:grpSpPr>
          <p:sp>
            <p:nvSpPr>
              <p:cNvPr id="9"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7" name="Title 1"/>
          <p:cNvSpPr txBox="1">
            <a:spLocks/>
          </p:cNvSpPr>
          <p:nvPr/>
        </p:nvSpPr>
        <p:spPr>
          <a:xfrm>
            <a:off x="349975" y="1072446"/>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a:t>
            </a:r>
            <a:r>
              <a:rPr lang="en-US" sz="2400" b="1" dirty="0" err="1" smtClean="0">
                <a:solidFill>
                  <a:schemeClr val="bg1"/>
                </a:solidFill>
              </a:rPr>
              <a:t>HDInsight</a:t>
            </a:r>
            <a:endParaRPr lang="en-US" sz="2400" b="1" dirty="0">
              <a:solidFill>
                <a:schemeClr val="bg1"/>
              </a:solidFill>
            </a:endParaRPr>
          </a:p>
        </p:txBody>
      </p:sp>
      <p:sp>
        <p:nvSpPr>
          <p:cNvPr id="18" name="TextBox 17"/>
          <p:cNvSpPr txBox="1"/>
          <p:nvPr/>
        </p:nvSpPr>
        <p:spPr>
          <a:xfrm>
            <a:off x="608012" y="1567696"/>
            <a:ext cx="4495800" cy="1785104"/>
          </a:xfrm>
          <a:prstGeom prst="rect">
            <a:avLst/>
          </a:prstGeom>
          <a:noFill/>
        </p:spPr>
        <p:txBody>
          <a:bodyPr wrap="square" rtlCol="0">
            <a:spAutoFit/>
          </a:bodyPr>
          <a:lstStyle/>
          <a:p>
            <a:pPr>
              <a:spcAft>
                <a:spcPts val="1200"/>
              </a:spcAft>
            </a:pPr>
            <a:r>
              <a:rPr lang="en-US" sz="1600" dirty="0" smtClean="0">
                <a:solidFill>
                  <a:schemeClr val="bg1"/>
                </a:solidFill>
              </a:rPr>
              <a:t>Microsoft instance of Hadoop distribution running as service</a:t>
            </a:r>
          </a:p>
          <a:p>
            <a:pPr>
              <a:spcAft>
                <a:spcPts val="1200"/>
              </a:spcAft>
            </a:pPr>
            <a:r>
              <a:rPr lang="en-US" sz="1600" dirty="0" smtClean="0">
                <a:solidFill>
                  <a:schemeClr val="bg1"/>
                </a:solidFill>
              </a:rPr>
              <a:t>Support existing ecosystem from Hive, Pig, </a:t>
            </a:r>
            <a:r>
              <a:rPr lang="en-US" sz="1600" dirty="0" err="1" smtClean="0">
                <a:solidFill>
                  <a:schemeClr val="bg1"/>
                </a:solidFill>
              </a:rPr>
              <a:t>etc</a:t>
            </a:r>
            <a:endParaRPr lang="en-US" sz="1600" dirty="0" smtClean="0">
              <a:solidFill>
                <a:schemeClr val="bg1"/>
              </a:solidFill>
            </a:endParaRPr>
          </a:p>
          <a:p>
            <a:pPr>
              <a:spcAft>
                <a:spcPts val="1200"/>
              </a:spcAft>
            </a:pPr>
            <a:r>
              <a:rPr lang="en-US" sz="1600" dirty="0" smtClean="0">
                <a:solidFill>
                  <a:schemeClr val="bg1"/>
                </a:solidFill>
              </a:rPr>
              <a:t>Extended to support Excel and BI tooling</a:t>
            </a:r>
          </a:p>
          <a:p>
            <a:pPr>
              <a:spcAft>
                <a:spcPts val="1200"/>
              </a:spcAft>
            </a:pPr>
            <a:r>
              <a:rPr lang="en-US" sz="1600" dirty="0" smtClean="0">
                <a:solidFill>
                  <a:schemeClr val="bg1"/>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2" y="3709879"/>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992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childTnLst>
                                </p:cTn>
                              </p:par>
                            </p:childTnLst>
                          </p:cTn>
                        </p:par>
                        <p:par>
                          <p:cTn id="19" fill="hold">
                            <p:stCondLst>
                              <p:cond delay="1500"/>
                            </p:stCondLst>
                            <p:childTnLst>
                              <p:par>
                                <p:cTn id="20" presetID="10" presetClass="entr" presetSubtype="0" fill="hold" grpId="0" nodeType="after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childTnLst>
                                </p:cTn>
                              </p:par>
                              <p:par>
                                <p:cTn id="23" presetID="10" presetClass="entr" presetSubtype="0" fill="hold" nodeType="withEffect">
                                  <p:stCondLst>
                                    <p:cond delay="1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
        <p:nvSpPr>
          <p:cNvPr id="2" name="Diagonal Stripe 1"/>
          <p:cNvSpPr/>
          <p:nvPr/>
        </p:nvSpPr>
        <p:spPr bwMode="auto">
          <a:xfrm>
            <a:off x="-10316" y="0"/>
            <a:ext cx="3513927" cy="2501929"/>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9455767">
            <a:off x="416420" y="576974"/>
            <a:ext cx="1758558"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chemeClr val="bg1"/>
                </a:solidFill>
              </a:rPr>
              <a:t>Preview</a:t>
            </a: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799"/>
              </a:spcBef>
            </a:pPr>
            <a:r>
              <a:rPr lang="en-US" sz="2800" dirty="0"/>
              <a:t>Rapidly setup environments to drive business priorities</a:t>
            </a:r>
          </a:p>
          <a:p>
            <a:pPr>
              <a:spcBef>
                <a:spcPts val="1799"/>
              </a:spcBef>
            </a:pPr>
            <a:r>
              <a:rPr lang="en-US" sz="2800" dirty="0"/>
              <a:t>Scale to meet peak demands </a:t>
            </a:r>
          </a:p>
          <a:p>
            <a:pPr>
              <a:spcBef>
                <a:spcPts val="1799"/>
              </a:spcBef>
            </a:pPr>
            <a:r>
              <a:rPr lang="en-US" sz="2800" dirty="0"/>
              <a:t>Increase daily activities, efficiency and reduced cost.</a:t>
            </a:r>
          </a:p>
          <a:p>
            <a:endParaRPr lang="en-US" sz="2800" dirty="0"/>
          </a:p>
          <a:p>
            <a:endParaRPr lang="en-US" sz="2800" dirty="0"/>
          </a:p>
        </p:txBody>
      </p:sp>
      <p:grpSp>
        <p:nvGrpSpPr>
          <p:cNvPr id="23" name="Group 22"/>
          <p:cNvGrpSpPr/>
          <p:nvPr/>
        </p:nvGrpSpPr>
        <p:grpSpPr>
          <a:xfrm>
            <a:off x="9437286" y="2704505"/>
            <a:ext cx="2377659" cy="2385653"/>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24" name="Group 23"/>
          <p:cNvGrpSpPr/>
          <p:nvPr/>
        </p:nvGrpSpPr>
        <p:grpSpPr>
          <a:xfrm>
            <a:off x="6530653" y="2701381"/>
            <a:ext cx="2386402" cy="238877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25" name="Group 24"/>
          <p:cNvGrpSpPr/>
          <p:nvPr/>
        </p:nvGrpSpPr>
        <p:grpSpPr>
          <a:xfrm>
            <a:off x="3563297" y="2701381"/>
            <a:ext cx="2407504" cy="2388777"/>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bg1"/>
                </a:solidFill>
              </a:rPr>
              <a:t>Try App Service Today</a:t>
            </a:r>
            <a:endParaRPr lang="en-US" sz="4400" dirty="0">
              <a:solidFill>
                <a:schemeClr val="bg1"/>
              </a:solidFill>
            </a:endParaRPr>
          </a:p>
        </p:txBody>
      </p:sp>
      <p:sp>
        <p:nvSpPr>
          <p:cNvPr id="2" name="Slide Number Placeholder 1"/>
          <p:cNvSpPr>
            <a:spLocks noGrp="1"/>
          </p:cNvSpPr>
          <p:nvPr>
            <p:ph type="sldNum" sz="quarter" idx="4294967295"/>
          </p:nvPr>
        </p:nvSpPr>
        <p:spPr>
          <a:xfrm>
            <a:off x="9447213" y="6356350"/>
            <a:ext cx="2741612" cy="365125"/>
          </a:xfrm>
          <a:prstGeom prst="rect">
            <a:avLst/>
          </a:prstGeom>
        </p:spPr>
        <p:txBody>
          <a:bodyPr/>
          <a:lstStyle/>
          <a:p>
            <a:fld id="{31ACB92F-976F-4790-8F56-390EBAC9F625}" type="slidenum">
              <a:rPr lang="en-US" smtClean="0"/>
              <a:t>30</a:t>
            </a:fld>
            <a:endParaRPr lang="en-US"/>
          </a:p>
        </p:txBody>
      </p:sp>
      <p:pic>
        <p:nvPicPr>
          <p:cNvPr id="7" name="Picture 6" descr="Screen Clipping"/>
          <p:cNvPicPr>
            <a:picLocks noChangeAspect="1"/>
          </p:cNvPicPr>
          <p:nvPr/>
        </p:nvPicPr>
        <p:blipFill rotWithShape="1">
          <a:blip r:embed="rId2">
            <a:extLst>
              <a:ext uri="{28A0092B-C50C-407E-A947-70E740481C1C}">
                <a14:useLocalDpi xmlns:a14="http://schemas.microsoft.com/office/drawing/2010/main" val="0"/>
              </a:ext>
            </a:extLst>
          </a:blip>
          <a:srcRect b="1297"/>
          <a:stretch/>
        </p:blipFill>
        <p:spPr>
          <a:xfrm>
            <a:off x="989012" y="381000"/>
            <a:ext cx="9448800" cy="4876800"/>
          </a:xfrm>
          <a:prstGeom prst="rect">
            <a:avLst/>
          </a:prstGeom>
        </p:spPr>
      </p:pic>
      <p:sp>
        <p:nvSpPr>
          <p:cNvPr id="9" name="Rectangle 8"/>
          <p:cNvSpPr/>
          <p:nvPr/>
        </p:nvSpPr>
        <p:spPr bwMode="auto">
          <a:xfrm>
            <a:off x="8532812" y="1295400"/>
            <a:ext cx="3270805" cy="1828800"/>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Free</a:t>
            </a:r>
          </a:p>
          <a:p>
            <a:pPr defTabSz="932472" fontAlgn="base">
              <a:lnSpc>
                <a:spcPct val="90000"/>
              </a:lnSpc>
              <a:spcBef>
                <a:spcPct val="0"/>
              </a:spcBef>
              <a:spcAft>
                <a:spcPct val="0"/>
              </a:spcAft>
            </a:pP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0812" y="61094"/>
            <a:ext cx="3394904" cy="369332"/>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16051783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a:solidFill>
                  <a:schemeClr val="bg1"/>
                </a:solidFill>
                <a:latin typeface="+mj-lt"/>
              </a:rPr>
              <a:t>Easily create and scale your new sites in </a:t>
            </a:r>
            <a:r>
              <a:rPr lang="en-US" sz="1800" dirty="0" smtClean="0">
                <a:solidFill>
                  <a:schemeClr val="bg1"/>
                </a:solidFill>
                <a:latin typeface="+mj-lt"/>
              </a:rPr>
              <a:t>seconds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Automatically scale your sites that scale with your </a:t>
            </a:r>
            <a:r>
              <a:rPr lang="en-US" sz="1799" dirty="0" smtClean="0">
                <a:solidFill>
                  <a:schemeClr val="bg1"/>
                </a:solidFill>
                <a:latin typeface="Segoe UI Light" panose="020B0502040204020203" pitchFamily="34" charset="0"/>
                <a:cs typeface="Segoe UI Light" panose="020B0502040204020203" pitchFamily="34" charset="0"/>
              </a:rPr>
              <a:t>business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Quickly improve performance and reduce latency with </a:t>
            </a:r>
            <a:r>
              <a:rPr lang="en-US" sz="1799">
                <a:solidFill>
                  <a:schemeClr val="bg1"/>
                </a:solidFill>
                <a:latin typeface="Segoe UI Light" panose="020B0502040204020203" pitchFamily="34" charset="0"/>
                <a:cs typeface="Segoe UI Light" panose="020B0502040204020203" pitchFamily="34" charset="0"/>
              </a:rPr>
              <a:t>right </a:t>
            </a:r>
            <a:r>
              <a:rPr lang="en-US" sz="1799" smtClean="0">
                <a:solidFill>
                  <a:schemeClr val="bg1"/>
                </a:solidFill>
                <a:latin typeface="Segoe UI Light" panose="020B0502040204020203" pitchFamily="34" charset="0"/>
                <a:cs typeface="Segoe UI Light" panose="020B0502040204020203" pitchFamily="34" charset="0"/>
              </a:rPr>
              <a:t>resources</a:t>
            </a:r>
          </a:p>
          <a:p>
            <a:pPr marL="0" indent="0">
              <a:lnSpc>
                <a:spcPct val="100000"/>
              </a:lnSpc>
              <a:spcAft>
                <a:spcPts val="800"/>
              </a:spcAft>
              <a:buNone/>
            </a:pPr>
            <a:r>
              <a:rPr lang="en-US" sz="1799"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web jobs support</a:t>
            </a:r>
            <a:endParaRPr lang="en-US" sz="1799" dirty="0" smtClean="0">
              <a:solidFill>
                <a:schemeClr val="bg1"/>
              </a:solidFill>
              <a:latin typeface="Segoe UI Light" panose="020B0502040204020203" pitchFamily="34" charset="0"/>
              <a:cs typeface="Segoe UI Light" panose="020B0502040204020203" pitchFamily="34" charset="0"/>
            </a:endParaRP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smtClean="0">
                <a:solidFill>
                  <a:schemeClr val="bg1"/>
                </a:solidFill>
                <a:latin typeface="+mj-lt"/>
              </a:rPr>
              <a:t>Leverage existing skills – Languages and databases you know</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a:t>
            </a:r>
            <a:r>
              <a:rPr lang="en-US" sz="1799" dirty="0" smtClean="0">
                <a:solidFill>
                  <a:schemeClr val="bg1"/>
                </a:solidFill>
                <a:latin typeface="Segoe UI Light" panose="020B0502040204020203" pitchFamily="34" charset="0"/>
                <a:cs typeface="Segoe UI Light" panose="020B0502040204020203" pitchFamily="34" charset="0"/>
              </a:rPr>
              <a:t>VS and </a:t>
            </a:r>
            <a:r>
              <a:rPr lang="en-US" sz="1799" dirty="0" err="1" smtClean="0">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Supports X-Plat development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Improve developer productivity through continuous automated deployment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00"/>
              </a:spcAft>
              <a:buNone/>
            </a:pPr>
            <a:r>
              <a:rPr lang="en-US" sz="1800" dirty="0">
                <a:solidFill>
                  <a:schemeClr val="bg1"/>
                </a:solidFill>
                <a:latin typeface="Segoe UI Light" pitchFamily="34" charset="0"/>
              </a:rPr>
              <a:t>Built for DevOps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87524" y="5528944"/>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spTree>
    <p:extLst>
      <p:ext uri="{BB962C8B-B14F-4D97-AF65-F5344CB8AC3E}">
        <p14:creationId xmlns:p14="http://schemas.microsoft.com/office/powerpoint/2010/main" val="1043005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smtClean="0"/>
              <a:t>On Demand Media Services</a:t>
            </a:r>
          </a:p>
          <a:p>
            <a:r>
              <a:rPr lang="en-US" sz="3200" smtClean="0"/>
              <a:t>Video-on-demand</a:t>
            </a:r>
          </a:p>
          <a:p>
            <a:pPr lvl="1"/>
            <a:r>
              <a:rPr lang="en-US" sz="1800" smtClean="0"/>
              <a:t>Ingest</a:t>
            </a:r>
          </a:p>
          <a:p>
            <a:pPr lvl="1"/>
            <a:r>
              <a:rPr lang="en-US" sz="1800" smtClean="0"/>
              <a:t>Encode</a:t>
            </a:r>
          </a:p>
          <a:p>
            <a:pPr lvl="1"/>
            <a:r>
              <a:rPr lang="en-US" sz="1800" smtClean="0"/>
              <a:t>Package</a:t>
            </a:r>
          </a:p>
          <a:p>
            <a:pPr lvl="1"/>
            <a:r>
              <a:rPr lang="en-US" sz="1800" smtClean="0"/>
              <a:t>Encrypt</a:t>
            </a:r>
          </a:p>
          <a:p>
            <a:pPr lvl="1"/>
            <a:r>
              <a:rPr lang="en-US" sz="1800" smtClean="0"/>
              <a:t>Delivery</a:t>
            </a:r>
          </a:p>
          <a:p>
            <a:r>
              <a:rPr lang="en-US" sz="3200" smtClean="0"/>
              <a:t>Live Streaming Support</a:t>
            </a:r>
          </a:p>
          <a:p>
            <a:r>
              <a:rPr lang="en-US" sz="3200" smtClean="0"/>
              <a:t>Office 365 Integration</a:t>
            </a:r>
            <a:endParaRPr lang="en-US" sz="3200" dirty="0" smtClean="0"/>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smtClean="0"/>
              <a:t>Azure Media Services</a:t>
            </a:r>
            <a:endParaRPr lang="en-US" sz="4400"/>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smtClean="0">
                <a:solidFill>
                  <a:schemeClr val="bg1"/>
                </a:solidFill>
              </a:rPr>
              <a:t>Internet of Things</a:t>
            </a:r>
            <a:endParaRPr lang="en-US" sz="4400" dirty="0">
              <a:solidFill>
                <a:schemeClr val="bg1"/>
              </a:solidFill>
            </a:endParaRP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600" dirty="0" smtClean="0">
              <a:solidFill>
                <a:schemeClr val="bg1"/>
              </a:solidFill>
            </a:endParaRP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smtClean="0">
                  <a:solidFill>
                    <a:schemeClr val="bg1"/>
                  </a:solidFill>
                </a:rPr>
                <a:t>Notification </a:t>
              </a:r>
              <a:r>
                <a:rPr lang="en-US" sz="2400" dirty="0">
                  <a:solidFill>
                    <a:schemeClr val="bg1"/>
                  </a:solidFill>
                </a:rPr>
                <a:t>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smtClean="0">
                <a:solidFill>
                  <a:schemeClr val="bg1"/>
                </a:solidFill>
              </a:rPr>
              <a:t>Azure Stream Analytics</a:t>
            </a:r>
            <a:endParaRPr lang="en-US" dirty="0">
              <a:solidFill>
                <a:schemeClr val="bg1"/>
              </a:solidFill>
            </a:endParaRP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1524000"/>
            <a:ext cx="8325664"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1523999"/>
            <a:ext cx="2658029"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320021852"/>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auto">
          <a:xfrm>
            <a:off x="4265612" y="3912001"/>
            <a:ext cx="3393153" cy="1004952"/>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671129" y="228600"/>
            <a:ext cx="5191954" cy="276093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lumMod val="85000"/>
            </a:schemeClr>
          </a:solidFill>
          <a:ln w="31750">
            <a:solidFill>
              <a:srgbClr val="0078D7"/>
            </a:solid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endParaRPr>
          </a:p>
        </p:txBody>
      </p:sp>
      <p:sp>
        <p:nvSpPr>
          <p:cNvPr id="4" name="Rectangle 3"/>
          <p:cNvSpPr/>
          <p:nvPr/>
        </p:nvSpPr>
        <p:spPr>
          <a:xfrm>
            <a:off x="9514685" y="1141169"/>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11" name="Flowchart: Alternate Process 10"/>
          <p:cNvSpPr/>
          <p:nvPr/>
        </p:nvSpPr>
        <p:spPr>
          <a:xfrm>
            <a:off x="379412" y="990600"/>
            <a:ext cx="3833688" cy="226404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r>
              <a:rPr lang="en-US" sz="1765" kern="0" dirty="0" smtClean="0">
                <a:solidFill>
                  <a:srgbClr val="FFFFFF"/>
                </a:solidFill>
                <a:latin typeface="Segoe UI"/>
              </a:rPr>
              <a:t> </a:t>
            </a:r>
            <a:endParaRPr lang="en-US" sz="1765" kern="0" dirty="0">
              <a:solidFill>
                <a:srgbClr val="FFFFFF"/>
              </a:solidFill>
              <a:latin typeface="Segoe UI"/>
            </a:endParaRPr>
          </a:p>
        </p:txBody>
      </p:sp>
      <p:sp>
        <p:nvSpPr>
          <p:cNvPr id="12" name="TextBox 11"/>
          <p:cNvSpPr txBox="1"/>
          <p:nvPr/>
        </p:nvSpPr>
        <p:spPr>
          <a:xfrm>
            <a:off x="545898" y="2474380"/>
            <a:ext cx="1202468" cy="635559"/>
          </a:xfrm>
          <a:prstGeom prst="rect">
            <a:avLst/>
          </a:prstGeom>
          <a:noFill/>
        </p:spPr>
        <p:txBody>
          <a:bodyPr wrap="square" rtlCol="0">
            <a:spAutoFit/>
          </a:bodyPr>
          <a:lstStyle/>
          <a:p>
            <a:pPr defTabSz="896386">
              <a:defRPr/>
            </a:pPr>
            <a:r>
              <a:rPr lang="en-US" sz="1765" kern="0" dirty="0">
                <a:solidFill>
                  <a:srgbClr val="FFFFFF"/>
                </a:solidFill>
              </a:rPr>
              <a:t>Corporate </a:t>
            </a:r>
            <a:endParaRPr lang="en-US" sz="1765" kern="0" dirty="0" smtClean="0">
              <a:solidFill>
                <a:srgbClr val="FFFFFF"/>
              </a:solidFill>
            </a:endParaRPr>
          </a:p>
          <a:p>
            <a:pPr defTabSz="896386">
              <a:defRPr/>
            </a:pPr>
            <a:r>
              <a:rPr lang="en-US" sz="1765" kern="0" dirty="0" smtClean="0">
                <a:solidFill>
                  <a:srgbClr val="FFFFFF"/>
                </a:solidFill>
              </a:rPr>
              <a:t>Network</a:t>
            </a:r>
            <a:endParaRPr lang="en-US" sz="1765" kern="0" dirty="0">
              <a:solidFill>
                <a:srgbClr val="FFFFFF"/>
              </a:solidFill>
            </a:endParaRPr>
          </a:p>
        </p:txBody>
      </p:sp>
      <p:sp>
        <p:nvSpPr>
          <p:cNvPr id="13" name="TextBox 12"/>
          <p:cNvSpPr txBox="1"/>
          <p:nvPr/>
        </p:nvSpPr>
        <p:spPr>
          <a:xfrm>
            <a:off x="713940" y="10791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 </a:t>
            </a:r>
            <a:endParaRPr lang="en-US" sz="1400" kern="0" dirty="0">
              <a:solidFill>
                <a:srgbClr val="00B0F0"/>
              </a:solidFill>
            </a:endParaRPr>
          </a:p>
        </p:txBody>
      </p:sp>
      <p:pic>
        <p:nvPicPr>
          <p:cNvPr id="14" name="Picture 13"/>
          <p:cNvPicPr>
            <a:picLocks noChangeAspect="1"/>
          </p:cNvPicPr>
          <p:nvPr/>
        </p:nvPicPr>
        <p:blipFill>
          <a:blip r:embed="rId4">
            <a:biLevel thresh="25000"/>
          </a:blip>
          <a:stretch>
            <a:fillRect/>
          </a:stretch>
        </p:blipFill>
        <p:spPr>
          <a:xfrm>
            <a:off x="633287" y="1711922"/>
            <a:ext cx="517094" cy="802678"/>
          </a:xfrm>
          <a:prstGeom prst="rect">
            <a:avLst/>
          </a:prstGeom>
        </p:spPr>
      </p:pic>
      <p:sp>
        <p:nvSpPr>
          <p:cNvPr id="18" name="TextBox 311"/>
          <p:cNvSpPr txBox="1"/>
          <p:nvPr/>
        </p:nvSpPr>
        <p:spPr>
          <a:xfrm>
            <a:off x="1595150" y="2523764"/>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21" name="Title 2"/>
          <p:cNvSpPr>
            <a:spLocks noGrp="1"/>
          </p:cNvSpPr>
          <p:nvPr>
            <p:ph type="title"/>
          </p:nvPr>
        </p:nvSpPr>
        <p:spPr>
          <a:xfrm>
            <a:off x="2517955" y="5576546"/>
            <a:ext cx="8066963" cy="917575"/>
          </a:xfrm>
        </p:spPr>
        <p:txBody>
          <a:bodyPr>
            <a:noAutofit/>
          </a:bodyPr>
          <a:lstStyle/>
          <a:p>
            <a:pPr algn="l"/>
            <a:r>
              <a:rPr lang="en-US" sz="4000" dirty="0"/>
              <a:t>Key Scenarios to get started with Microsoft Azure</a:t>
            </a:r>
          </a:p>
        </p:txBody>
      </p:sp>
      <p:sp>
        <p:nvSpPr>
          <p:cNvPr id="23" name="Text Placeholder 1"/>
          <p:cNvSpPr txBox="1">
            <a:spLocks/>
          </p:cNvSpPr>
          <p:nvPr/>
        </p:nvSpPr>
        <p:spPr>
          <a:xfrm>
            <a:off x="109333" y="3539729"/>
            <a:ext cx="6316663" cy="164828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00" dirty="0"/>
          </a:p>
        </p:txBody>
      </p:sp>
      <p:sp>
        <p:nvSpPr>
          <p:cNvPr id="24" name="Rectangle 23"/>
          <p:cNvSpPr/>
          <p:nvPr/>
        </p:nvSpPr>
        <p:spPr>
          <a:xfrm>
            <a:off x="4890627" y="1286462"/>
            <a:ext cx="1602555" cy="369332"/>
          </a:xfrm>
          <a:prstGeom prst="rect">
            <a:avLst/>
          </a:prstGeom>
        </p:spPr>
        <p:txBody>
          <a:bodyPr wrap="none">
            <a:spAutoFit/>
          </a:bodyPr>
          <a:lstStyle/>
          <a:p>
            <a:pPr>
              <a:buClr>
                <a:schemeClr val="tx1"/>
              </a:buClr>
            </a:pPr>
            <a:r>
              <a:rPr lang="en-US" b="1" dirty="0" smtClean="0">
                <a:solidFill>
                  <a:schemeClr val="bg1"/>
                </a:solidFill>
              </a:rPr>
              <a:t>Lift and Shift</a:t>
            </a:r>
            <a:endParaRPr lang="en-US" dirty="0">
              <a:solidFill>
                <a:schemeClr val="bg1"/>
              </a:solidFill>
            </a:endParaRPr>
          </a:p>
        </p:txBody>
      </p:sp>
      <p:sp>
        <p:nvSpPr>
          <p:cNvPr id="25" name="Rectangle 24"/>
          <p:cNvSpPr/>
          <p:nvPr/>
        </p:nvSpPr>
        <p:spPr>
          <a:xfrm>
            <a:off x="7648089" y="3672858"/>
            <a:ext cx="6092825" cy="369332"/>
          </a:xfrm>
          <a:prstGeom prst="rect">
            <a:avLst/>
          </a:prstGeom>
        </p:spPr>
        <p:txBody>
          <a:bodyPr>
            <a:spAutoFit/>
          </a:bodyPr>
          <a:lstStyle/>
          <a:p>
            <a:pPr lvl="1">
              <a:buClr>
                <a:schemeClr val="tx1"/>
              </a:buClr>
            </a:pPr>
            <a:r>
              <a:rPr lang="en-US" b="1" dirty="0">
                <a:solidFill>
                  <a:schemeClr val="bg1"/>
                </a:solidFill>
              </a:rPr>
              <a:t>Archive </a:t>
            </a:r>
            <a:endParaRPr lang="en-US" b="1" dirty="0" smtClean="0">
              <a:solidFill>
                <a:schemeClr val="bg1"/>
              </a:solidFill>
            </a:endParaRP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3490" y="1865734"/>
            <a:ext cx="780290" cy="780290"/>
          </a:xfrm>
          <a:prstGeom prst="rect">
            <a:avLst/>
          </a:prstGeom>
        </p:spPr>
      </p:pic>
      <p:grpSp>
        <p:nvGrpSpPr>
          <p:cNvPr id="27" name="Group 26"/>
          <p:cNvGrpSpPr/>
          <p:nvPr>
            <p:custDataLst>
              <p:custData r:id="rId1"/>
            </p:custDataLst>
          </p:nvPr>
        </p:nvGrpSpPr>
        <p:grpSpPr>
          <a:xfrm>
            <a:off x="3178036" y="1201558"/>
            <a:ext cx="820044" cy="961228"/>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10" name="Picture 9"/>
            <p:cNvPicPr>
              <a:picLocks noChangeAspect="1"/>
            </p:cNvPicPr>
            <p:nvPr/>
          </p:nvPicPr>
          <p:blipFill>
            <a:blip r:embed="rId6">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193925" y="222536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025" y="1085444"/>
            <a:ext cx="780290" cy="780290"/>
          </a:xfrm>
          <a:prstGeom prst="rect">
            <a:avLst/>
          </a:prstGeom>
        </p:spPr>
      </p:pic>
      <p:pic>
        <p:nvPicPr>
          <p:cNvPr id="30" name="Picture 29"/>
          <p:cNvPicPr>
            <a:picLocks noChangeAspect="1"/>
          </p:cNvPicPr>
          <p:nvPr/>
        </p:nvPicPr>
        <p:blipFill>
          <a:blip r:embed="rId6">
            <a:biLevel thresh="50000"/>
          </a:blip>
          <a:stretch>
            <a:fillRect/>
          </a:stretch>
        </p:blipFill>
        <p:spPr>
          <a:xfrm>
            <a:off x="8830455" y="888118"/>
            <a:ext cx="495135" cy="651076"/>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2986643" y="1828800"/>
            <a:ext cx="188584"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2979613" y="2435272"/>
            <a:ext cx="256866" cy="312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86643" y="1828800"/>
            <a:ext cx="1147" cy="61351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587942" y="2013176"/>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60" name="TextBox 59"/>
          <p:cNvSpPr txBox="1"/>
          <p:nvPr/>
        </p:nvSpPr>
        <p:spPr>
          <a:xfrm>
            <a:off x="7406554" y="6525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a:t>
            </a:r>
            <a:endParaRPr lang="en-US" sz="1400" kern="0" dirty="0">
              <a:solidFill>
                <a:srgbClr val="00B0F0"/>
              </a:solidFill>
            </a:endParaRPr>
          </a:p>
        </p:txBody>
      </p:sp>
      <p:cxnSp>
        <p:nvCxnSpPr>
          <p:cNvPr id="64" name="Straight Connector 63"/>
          <p:cNvCxnSpPr/>
          <p:nvPr/>
        </p:nvCxnSpPr>
        <p:spPr>
          <a:xfrm flipH="1">
            <a:off x="7693196" y="1520583"/>
            <a:ext cx="50262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693196" y="1520583"/>
            <a:ext cx="0" cy="3451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161203" y="1672510"/>
            <a:ext cx="2974616" cy="509532"/>
          </a:xfrm>
          <a:prstGeom prst="arc">
            <a:avLst>
              <a:gd name="adj1" fmla="val 11287506"/>
              <a:gd name="adj2" fmla="val 21162513"/>
            </a:avLst>
          </a:prstGeom>
          <a:ln>
            <a:solidFill>
              <a:schemeClr val="bg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551421" y="2013176"/>
            <a:ext cx="905089" cy="805771"/>
            <a:chOff x="10220208" y="3863854"/>
            <a:chExt cx="1047610" cy="932653"/>
          </a:xfrm>
        </p:grpSpPr>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0208" y="3863854"/>
              <a:ext cx="682900" cy="655693"/>
            </a:xfrm>
            <a:prstGeom prst="rect">
              <a:avLst/>
            </a:prstGeom>
            <a:solidFill>
              <a:schemeClr val="bg1">
                <a:lumMod val="95000"/>
              </a:schemeClr>
            </a:solidFill>
          </p:spPr>
        </p:pic>
        <p:pic>
          <p:nvPicPr>
            <p:cNvPr id="75" name="Picture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2518" y="3988414"/>
              <a:ext cx="682900" cy="655693"/>
            </a:xfrm>
            <a:prstGeom prst="rect">
              <a:avLst/>
            </a:prstGeom>
            <a:solidFill>
              <a:schemeClr val="bg1">
                <a:lumMod val="95000"/>
              </a:schemeClr>
            </a:solidFill>
          </p:spPr>
        </p:pic>
        <p:pic>
          <p:nvPicPr>
            <p:cNvPr id="76" name="Picture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84918" y="4140814"/>
              <a:ext cx="682900" cy="655693"/>
            </a:xfrm>
            <a:prstGeom prst="rect">
              <a:avLst/>
            </a:prstGeom>
            <a:solidFill>
              <a:schemeClr val="bg1">
                <a:lumMod val="95000"/>
              </a:schemeClr>
            </a:solidFill>
          </p:spPr>
        </p:pic>
      </p:grpSp>
      <p:pic>
        <p:nvPicPr>
          <p:cNvPr id="82" name="Picture 8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1782" y="4038303"/>
            <a:ext cx="576072" cy="576072"/>
          </a:xfrm>
          <a:prstGeom prst="rect">
            <a:avLst/>
          </a:prstGeom>
        </p:spPr>
      </p:pic>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8408" y="4038395"/>
            <a:ext cx="575980" cy="575980"/>
          </a:xfrm>
          <a:prstGeom prst="rect">
            <a:avLst/>
          </a:prstGeom>
        </p:spPr>
      </p:pic>
      <p:sp>
        <p:nvSpPr>
          <p:cNvPr id="86" name="TextBox 311"/>
          <p:cNvSpPr txBox="1"/>
          <p:nvPr/>
        </p:nvSpPr>
        <p:spPr>
          <a:xfrm>
            <a:off x="3845951" y="4575393"/>
            <a:ext cx="11084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PDF</a:t>
            </a:r>
            <a:endParaRPr lang="en-US" sz="1400" dirty="0">
              <a:solidFill>
                <a:srgbClr val="00B0F0"/>
              </a:solidFill>
            </a:endParaRPr>
          </a:p>
        </p:txBody>
      </p:sp>
      <p:sp>
        <p:nvSpPr>
          <p:cNvPr id="88" name="TextBox 311"/>
          <p:cNvSpPr txBox="1"/>
          <p:nvPr/>
        </p:nvSpPr>
        <p:spPr>
          <a:xfrm>
            <a:off x="4532160" y="4589415"/>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DOCX</a:t>
            </a:r>
            <a:endParaRPr lang="en-US" sz="1400" dirty="0">
              <a:solidFill>
                <a:srgbClr val="00B0F0"/>
              </a:solidFill>
            </a:endParaRPr>
          </a:p>
        </p:txBody>
      </p:sp>
      <p:sp>
        <p:nvSpPr>
          <p:cNvPr id="89" name="TextBox 311"/>
          <p:cNvSpPr txBox="1"/>
          <p:nvPr/>
        </p:nvSpPr>
        <p:spPr>
          <a:xfrm>
            <a:off x="5083495" y="4575393"/>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JPG</a:t>
            </a:r>
            <a:endParaRPr lang="en-US" sz="1400" dirty="0">
              <a:solidFill>
                <a:srgbClr val="00B0F0"/>
              </a:solidFill>
            </a:endParaRPr>
          </a:p>
        </p:txBody>
      </p:sp>
      <p:sp>
        <p:nvSpPr>
          <p:cNvPr id="91" name="TextBox 311"/>
          <p:cNvSpPr txBox="1"/>
          <p:nvPr/>
        </p:nvSpPr>
        <p:spPr>
          <a:xfrm>
            <a:off x="5819184" y="4558891"/>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VIDEO</a:t>
            </a:r>
            <a:endParaRPr lang="en-US" sz="1400" dirty="0">
              <a:solidFill>
                <a:srgbClr val="00B0F0"/>
              </a:solidFill>
            </a:endParaRPr>
          </a:p>
        </p:txBody>
      </p:sp>
      <p:pic>
        <p:nvPicPr>
          <p:cNvPr id="95" name="Picture 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2888" y="4038395"/>
            <a:ext cx="575980" cy="575980"/>
          </a:xfrm>
          <a:prstGeom prst="rect">
            <a:avLst/>
          </a:prstGeom>
        </p:spPr>
      </p:pic>
      <p:pic>
        <p:nvPicPr>
          <p:cNvPr id="96" name="Picture 9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00489" y="4039007"/>
            <a:ext cx="575980" cy="575980"/>
          </a:xfrm>
          <a:prstGeom prst="rect">
            <a:avLst/>
          </a:prstGeom>
        </p:spPr>
      </p:pic>
      <p:pic>
        <p:nvPicPr>
          <p:cNvPr id="97" name="Picture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0318" y="4030710"/>
            <a:ext cx="575980" cy="575980"/>
          </a:xfrm>
          <a:prstGeom prst="rect">
            <a:avLst/>
          </a:prstGeom>
        </p:spPr>
      </p:pic>
      <p:sp>
        <p:nvSpPr>
          <p:cNvPr id="98" name="TextBox 311"/>
          <p:cNvSpPr txBox="1"/>
          <p:nvPr/>
        </p:nvSpPr>
        <p:spPr>
          <a:xfrm>
            <a:off x="6616212" y="4551993"/>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DB</a:t>
            </a:r>
            <a:endParaRPr lang="en-US" sz="1400" dirty="0">
              <a:solidFill>
                <a:srgbClr val="00B0F0"/>
              </a:solidFill>
            </a:endParaRPr>
          </a:p>
        </p:txBody>
      </p:sp>
      <p:sp>
        <p:nvSpPr>
          <p:cNvPr id="99" name="Arc 98"/>
          <p:cNvSpPr/>
          <p:nvPr/>
        </p:nvSpPr>
        <p:spPr>
          <a:xfrm rot="8666236">
            <a:off x="7355378" y="3061918"/>
            <a:ext cx="2883232" cy="940546"/>
          </a:xfrm>
          <a:prstGeom prst="arc">
            <a:avLst>
              <a:gd name="adj1" fmla="val 11568521"/>
              <a:gd name="adj2" fmla="val 21162513"/>
            </a:avLst>
          </a:prstGeom>
          <a:ln>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623304" y="2303116"/>
            <a:ext cx="16081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Storage</a:t>
            </a:r>
            <a:endParaRPr lang="en-US" sz="1400" dirty="0">
              <a:solidFill>
                <a:srgbClr val="00B0F0"/>
              </a:solidFill>
            </a:endParaRPr>
          </a:p>
        </p:txBody>
      </p:sp>
      <p:sp>
        <p:nvSpPr>
          <p:cNvPr id="116" name="Rectangle 115"/>
          <p:cNvSpPr/>
          <p:nvPr/>
        </p:nvSpPr>
        <p:spPr>
          <a:xfrm>
            <a:off x="8317857" y="3995282"/>
            <a:ext cx="2975943" cy="369332"/>
          </a:xfrm>
          <a:prstGeom prst="rect">
            <a:avLst/>
          </a:prstGeom>
        </p:spPr>
        <p:txBody>
          <a:bodyPr wrap="none">
            <a:spAutoFit/>
          </a:bodyPr>
          <a:lstStyle/>
          <a:p>
            <a:pPr lvl="1">
              <a:buClr>
                <a:schemeClr val="tx1"/>
              </a:buClr>
            </a:pPr>
            <a:r>
              <a:rPr lang="en-US" dirty="0">
                <a:solidFill>
                  <a:schemeClr val="bg1"/>
                </a:solidFill>
              </a:rPr>
              <a:t>key data inexpensively </a:t>
            </a:r>
            <a:endParaRPr lang="en-US" dirty="0">
              <a:solidFill>
                <a:schemeClr val="bg1"/>
              </a:solidFill>
            </a:endParaRPr>
          </a:p>
        </p:txBody>
      </p:sp>
    </p:spTree>
    <p:extLst>
      <p:ext uri="{BB962C8B-B14F-4D97-AF65-F5344CB8AC3E}">
        <p14:creationId xmlns:p14="http://schemas.microsoft.com/office/powerpoint/2010/main" val="1668325374"/>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a:solidFill>
                  <a:schemeClr val="tx1"/>
                </a:solidFill>
              </a:rPr>
              <a:t>Dev / Test</a:t>
            </a:r>
          </a:p>
          <a:p>
            <a:pPr lvl="1">
              <a:buClr>
                <a:schemeClr val="tx1"/>
              </a:buClr>
            </a:pPr>
            <a:r>
              <a:rPr lang="en-US" sz="2800" dirty="0">
                <a:solidFill>
                  <a:schemeClr val="tx1"/>
                </a:solidFill>
              </a:rPr>
              <a:t>Full test and </a:t>
            </a:r>
            <a:r>
              <a:rPr lang="en-US" sz="2800" dirty="0" err="1">
                <a:solidFill>
                  <a:schemeClr val="tx1"/>
                </a:solidFill>
              </a:rPr>
              <a:t>dev</a:t>
            </a:r>
            <a:r>
              <a:rPr lang="en-US" sz="2800" dirty="0">
                <a:solidFill>
                  <a:schemeClr val="tx1"/>
                </a:solidFill>
              </a:rPr>
              <a:t> environments in minutes</a:t>
            </a:r>
          </a:p>
          <a:p>
            <a:pPr lvl="1">
              <a:buClr>
                <a:schemeClr val="tx1"/>
              </a:buClr>
            </a:pPr>
            <a:r>
              <a:rPr lang="en-US" sz="2800" dirty="0">
                <a:solidFill>
                  <a:schemeClr val="tx1"/>
                </a:solidFill>
              </a:rPr>
              <a:t>VSO integration</a:t>
            </a:r>
          </a:p>
          <a:p>
            <a:pPr>
              <a:buClr>
                <a:schemeClr val="tx1"/>
              </a:buClr>
            </a:pPr>
            <a:r>
              <a:rPr lang="en-US" sz="4400" dirty="0">
                <a:solidFill>
                  <a:schemeClr val="tx1"/>
                </a:solidFill>
              </a:rPr>
              <a:t>Lift and Shift</a:t>
            </a:r>
          </a:p>
          <a:p>
            <a:pPr lvl="1">
              <a:buClr>
                <a:schemeClr val="tx1"/>
              </a:buClr>
            </a:pPr>
            <a:r>
              <a:rPr lang="en-US" sz="2800" dirty="0">
                <a:solidFill>
                  <a:schemeClr val="tx1"/>
                </a:solidFill>
              </a:rPr>
              <a:t>Take existing work loads and run then in a certified instance</a:t>
            </a:r>
          </a:p>
          <a:p>
            <a:pPr>
              <a:buClr>
                <a:schemeClr val="tx1"/>
              </a:buClr>
            </a:pPr>
            <a:r>
              <a:rPr lang="en-US" sz="4400" dirty="0">
                <a:solidFill>
                  <a:schemeClr val="tx1"/>
                </a:solidFill>
              </a:rPr>
              <a:t>Storage</a:t>
            </a:r>
          </a:p>
          <a:p>
            <a:pPr lvl="1">
              <a:buClr>
                <a:schemeClr val="tx1"/>
              </a:buClr>
            </a:pPr>
            <a:r>
              <a:rPr lang="en-US" sz="2800" dirty="0">
                <a:solidFill>
                  <a:schemeClr val="tx1"/>
                </a:solidFill>
              </a:rPr>
              <a:t>Archive key data in inexpensive cloud </a:t>
            </a:r>
            <a:r>
              <a:rPr lang="en-US" sz="2800" dirty="0" smtClean="0">
                <a:solidFill>
                  <a:schemeClr val="tx1"/>
                </a:solidFill>
              </a:rPr>
              <a:t>storage</a:t>
            </a:r>
            <a:endParaRPr lang="en-US" sz="2800" dirty="0">
              <a:solidFill>
                <a:schemeClr val="tx1"/>
              </a:solidFill>
            </a:endParaRPr>
          </a:p>
        </p:txBody>
      </p:sp>
    </p:spTree>
    <p:extLst>
      <p:ext uri="{BB962C8B-B14F-4D97-AF65-F5344CB8AC3E}">
        <p14:creationId xmlns:p14="http://schemas.microsoft.com/office/powerpoint/2010/main" val="2821079766"/>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smtClean="0">
                <a:solidFill>
                  <a:schemeClr val="tx1"/>
                </a:solidFill>
              </a:rPr>
              <a:t>Big </a:t>
            </a:r>
            <a:r>
              <a:rPr lang="en-US" sz="4400" dirty="0">
                <a:solidFill>
                  <a:schemeClr val="tx1"/>
                </a:solidFill>
              </a:rPr>
              <a:t>Data</a:t>
            </a:r>
          </a:p>
          <a:p>
            <a:pPr lvl="1">
              <a:buClr>
                <a:schemeClr val="tx1"/>
              </a:buClr>
            </a:pPr>
            <a:r>
              <a:rPr lang="en-US" sz="2800" dirty="0">
                <a:solidFill>
                  <a:schemeClr val="tx1"/>
                </a:solidFill>
              </a:rPr>
              <a:t>Process key data into business intelligence using Hadoop or Machine Learning</a:t>
            </a:r>
          </a:p>
          <a:p>
            <a:pPr>
              <a:buClr>
                <a:schemeClr val="tx1"/>
              </a:buClr>
            </a:pPr>
            <a:r>
              <a:rPr lang="en-US" sz="4400" dirty="0">
                <a:solidFill>
                  <a:schemeClr val="tx1"/>
                </a:solidFill>
              </a:rPr>
              <a:t>Identity</a:t>
            </a:r>
          </a:p>
          <a:p>
            <a:pPr lvl="1">
              <a:buClr>
                <a:schemeClr val="tx1"/>
              </a:buClr>
            </a:pPr>
            <a:r>
              <a:rPr lang="en-US" sz="2800" dirty="0">
                <a:solidFill>
                  <a:schemeClr val="tx1"/>
                </a:solidFill>
              </a:rPr>
              <a:t>Synchronize all your identities through Azure AD to control access to Apps, Data and Services</a:t>
            </a:r>
          </a:p>
          <a:p>
            <a:pPr>
              <a:buClr>
                <a:schemeClr val="tx1"/>
              </a:buClr>
            </a:pPr>
            <a:r>
              <a:rPr lang="en-US" sz="4400" dirty="0">
                <a:solidFill>
                  <a:schemeClr val="tx1"/>
                </a:solidFill>
              </a:rPr>
              <a:t>Web Apps</a:t>
            </a:r>
          </a:p>
          <a:p>
            <a:pPr lvl="1">
              <a:buClr>
                <a:schemeClr val="tx1"/>
              </a:buClr>
            </a:pPr>
            <a:r>
              <a:rPr lang="en-US" sz="2800" dirty="0">
                <a:solidFill>
                  <a:schemeClr val="tx1"/>
                </a:solidFill>
              </a:rPr>
              <a:t>Take your web apps to the cloud using inexpensive App Service Web Apps</a:t>
            </a:r>
          </a:p>
        </p:txBody>
      </p:sp>
    </p:spTree>
    <p:extLst>
      <p:ext uri="{BB962C8B-B14F-4D97-AF65-F5344CB8AC3E}">
        <p14:creationId xmlns:p14="http://schemas.microsoft.com/office/powerpoint/2010/main" val="280191902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681216" y="222179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alpha val="85098"/>
            </a:schemeClr>
          </a:solidFill>
          <a:ln>
            <a:solidFill>
              <a:schemeClr val="tx1">
                <a:lumMod val="40000"/>
                <a:lumOff val="60000"/>
              </a:schemeClr>
            </a:solidFill>
          </a:ln>
        </p:spPr>
        <p:txBody>
          <a:bodyPr wrap="square" rtlCol="0" anchor="ctr">
            <a:noAutofit/>
          </a:bodyPr>
          <a:lstStyle/>
          <a:p>
            <a:pPr algn="ctr"/>
            <a:r>
              <a:rPr lang="en-US" sz="3599" dirty="0" smtClean="0">
                <a:solidFill>
                  <a:schemeClr val="bg1"/>
                </a:solidFill>
                <a:latin typeface="Segoe UI Light" panose="020B0502040204020203" pitchFamily="34" charset="0"/>
                <a:cs typeface="Segoe UI Light" panose="020B0502040204020203" pitchFamily="34" charset="0"/>
              </a:rPr>
              <a:t>17 </a:t>
            </a:r>
            <a:r>
              <a:rPr lang="en-US" sz="3599" dirty="0">
                <a:solidFill>
                  <a:schemeClr val="bg1"/>
                </a:solidFill>
                <a:latin typeface="Segoe UI Light" panose="020B0502040204020203" pitchFamily="34" charset="0"/>
                <a:cs typeface="Segoe UI Light" panose="020B0502040204020203" pitchFamily="34" charset="0"/>
              </a:rPr>
              <a:t>regions worldwide in </a:t>
            </a:r>
            <a:r>
              <a:rPr lang="en-US" sz="3599" dirty="0" smtClean="0">
                <a:solidFill>
                  <a:schemeClr val="bg1"/>
                </a:solidFill>
                <a:latin typeface="Segoe UI Light" panose="020B0502040204020203" pitchFamily="34" charset="0"/>
                <a:cs typeface="Segoe UI Light" panose="020B0502040204020203" pitchFamily="34" charset="0"/>
              </a:rPr>
              <a:t>2015</a:t>
            </a:r>
            <a:endParaRPr lang="en-US" sz="3599" dirty="0">
              <a:solidFill>
                <a:schemeClr val="bg1"/>
              </a:solidFill>
              <a:latin typeface="Segoe UI Light" panose="020B0502040204020203" pitchFamily="34" charset="0"/>
              <a:cs typeface="Segoe UI Light" panose="020B0502040204020203" pitchFamily="34" charset="0"/>
            </a:endParaRP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
        <p:nvSpPr>
          <p:cNvPr id="2495" name="Oval 2494"/>
          <p:cNvSpPr/>
          <p:nvPr/>
        </p:nvSpPr>
        <p:spPr bwMode="auto">
          <a:xfrm>
            <a:off x="3107042" y="249441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par>
                                <p:cTn id="153" presetID="10" presetClass="entr" presetSubtype="0" fill="hold" grpId="0" nodeType="withEffect">
                                  <p:stCondLst>
                                    <p:cond delay="500"/>
                                  </p:stCondLst>
                                  <p:childTnLst>
                                    <p:set>
                                      <p:cBhvr>
                                        <p:cTn id="154" dur="1" fill="hold">
                                          <p:stCondLst>
                                            <p:cond delay="0"/>
                                          </p:stCondLst>
                                        </p:cTn>
                                        <p:tgtEl>
                                          <p:spTgt spid="2495"/>
                                        </p:tgtEl>
                                        <p:attrNameLst>
                                          <p:attrName>style.visibility</p:attrName>
                                        </p:attrNameLst>
                                      </p:cBhvr>
                                      <p:to>
                                        <p:strVal val="visible"/>
                                      </p:to>
                                    </p:set>
                                    <p:animEffect transition="in" filter="fade">
                                      <p:cBhvr>
                                        <p:cTn id="155" dur="250"/>
                                        <p:tgtEl>
                                          <p:spTgt spid="2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P spid="249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latin typeface="+mj-lt"/>
              </a:rPr>
              <a:t>2014</a:t>
            </a:r>
            <a:endParaRPr lang="en-US" sz="16595" dirty="0">
              <a:latin typeface="+mj-lt"/>
            </a:endParaRP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Xamarin</a:t>
            </a:r>
            <a:endParaRPr lang="en-US" sz="2799" dirty="0">
              <a:solidFill>
                <a:schemeClr val="bg1">
                  <a:lumMod val="65000"/>
                </a:schemeClr>
              </a:solidFill>
            </a:endParaRPr>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Web </a:t>
            </a:r>
            <a:r>
              <a:rPr lang="en-US" sz="2799" b="1" dirty="0" smtClean="0">
                <a:solidFill>
                  <a:schemeClr val="bg1">
                    <a:lumMod val="65000"/>
                  </a:schemeClr>
                </a:solidFill>
              </a:rPr>
              <a:t>Apps</a:t>
            </a:r>
            <a:endParaRPr lang="en-US" sz="2799" b="1" dirty="0">
              <a:solidFill>
                <a:schemeClr val="bg1">
                  <a:lumMod val="65000"/>
                </a:schemeClr>
              </a:solidFill>
            </a:endParaRP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IBIZA</a:t>
            </a:r>
          </a:p>
        </p:txBody>
      </p:sp>
      <p:sp>
        <p:nvSpPr>
          <p:cNvPr id="98" name="Content Placeholder 2"/>
          <p:cNvSpPr txBox="1">
            <a:spLocks/>
          </p:cNvSpPr>
          <p:nvPr/>
        </p:nvSpPr>
        <p:spPr>
          <a:xfrm>
            <a:off x="6831384" y="534608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Puppet   Chef     </a:t>
            </a:r>
            <a:r>
              <a:rPr lang="en-US" sz="2799" dirty="0" err="1">
                <a:solidFill>
                  <a:schemeClr val="bg1">
                    <a:lumMod val="65000"/>
                  </a:schemeClr>
                </a:solidFill>
              </a:rPr>
              <a:t>Docker</a:t>
            </a:r>
            <a:endParaRPr lang="en-US" sz="2799" dirty="0">
              <a:solidFill>
                <a:schemeClr val="bg1">
                  <a:lumMod val="65000"/>
                </a:schemeClr>
              </a:solidFill>
            </a:endParaRPr>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Traffic </a:t>
            </a:r>
            <a:r>
              <a:rPr lang="en-US" sz="2799" dirty="0" err="1">
                <a:solidFill>
                  <a:schemeClr val="bg1">
                    <a:lumMod val="65000"/>
                  </a:schemeClr>
                </a:solidFill>
              </a:rPr>
              <a:t>Mgr</a:t>
            </a:r>
            <a:endParaRPr lang="en-US" sz="2799" dirty="0">
              <a:solidFill>
                <a:schemeClr val="bg1">
                  <a:lumMod val="65000"/>
                </a:schemeClr>
              </a:solidFill>
            </a:endParaRPr>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Active GEO replication</a:t>
            </a:r>
          </a:p>
        </p:txBody>
      </p:sp>
      <p:sp>
        <p:nvSpPr>
          <p:cNvPr id="125" name="Content Placeholder 2"/>
          <p:cNvSpPr txBox="1">
            <a:spLocks/>
          </p:cNvSpPr>
          <p:nvPr/>
        </p:nvSpPr>
        <p:spPr>
          <a:xfrm>
            <a:off x="7584217" y="570758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1">
                    <a:lumMod val="65000"/>
                  </a:schemeClr>
                </a:solidFill>
              </a:rPr>
              <a:t>HDInsight</a:t>
            </a:r>
            <a:endParaRPr lang="en-US" sz="2799" b="1" dirty="0">
              <a:solidFill>
                <a:schemeClr val="bg1">
                  <a:lumMod val="65000"/>
                </a:schemeClr>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Azure </a:t>
            </a:r>
            <a:r>
              <a:rPr lang="en-US" sz="2799" dirty="0" err="1">
                <a:solidFill>
                  <a:schemeClr val="bg1">
                    <a:lumMod val="65000"/>
                  </a:schemeClr>
                </a:solidFill>
              </a:rPr>
              <a:t>Redis</a:t>
            </a:r>
            <a:r>
              <a:rPr lang="en-US" sz="2799" dirty="0">
                <a:solidFill>
                  <a:schemeClr val="bg1">
                    <a:lumMod val="65000"/>
                  </a:schemeClr>
                </a:solidFill>
              </a:rPr>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Open </a:t>
            </a:r>
            <a:r>
              <a:rPr lang="en-US" sz="2799" dirty="0" err="1">
                <a:solidFill>
                  <a:schemeClr val="bg1">
                    <a:lumMod val="65000"/>
                  </a:schemeClr>
                </a:solidFill>
              </a:rPr>
              <a:t>Api’s</a:t>
            </a:r>
            <a:endParaRPr lang="en-US" sz="2799" dirty="0">
              <a:solidFill>
                <a:schemeClr val="bg1">
                  <a:lumMod val="65000"/>
                </a:schemeClr>
              </a:solidFill>
            </a:endParaRPr>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d45d9a28-4d48-4835-9009-441d319c6f12" Revision="1" Stencil="System.MyShapes" StencilVersion="1.0"/>
</Control>
</file>

<file path=customXml/itemProps1.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2.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49256756-6009-4646-A249-6F3D304777F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0</TotalTime>
  <Words>3936</Words>
  <Application>Microsoft Office PowerPoint</Application>
  <PresentationFormat>Custom</PresentationFormat>
  <Paragraphs>685</Paragraphs>
  <Slides>46</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メイリオ</vt:lpstr>
      <vt:lpstr>MS PGothic</vt:lpstr>
      <vt:lpstr>Arial</vt:lpstr>
      <vt:lpstr>Segoe Light</vt:lpstr>
      <vt:lpstr>Segoe UI</vt:lpstr>
      <vt:lpstr>Segoe UI (Body)</vt:lpstr>
      <vt:lpstr>Segoe UI Light</vt:lpstr>
      <vt:lpstr>Segoe UI Semibold</vt:lpstr>
      <vt:lpstr>Wingdings</vt:lpstr>
      <vt:lpstr>Azure Event</vt:lpstr>
      <vt:lpstr>The Cloud for Modern Business</vt:lpstr>
      <vt:lpstr>Why the cloud?</vt:lpstr>
      <vt:lpstr>Why the cloud? </vt:lpstr>
      <vt:lpstr>Why the cloud? </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Support for Open Source</vt:lpstr>
      <vt:lpstr>Trust through Transparency</vt:lpstr>
      <vt:lpstr>PowerPoint Presentation</vt:lpstr>
      <vt:lpstr>Azure Services </vt:lpstr>
      <vt:lpstr>Microsoft Azure Services </vt:lpstr>
      <vt:lpstr>Demo: Azure Portal</vt:lpstr>
      <vt:lpstr>Virtual Machines</vt:lpstr>
      <vt:lpstr>PowerPoint Presentation</vt:lpstr>
      <vt:lpstr>Microsoft Azure Site Recovery Orchestrated disaster recovery to a second site or to Azure</vt:lpstr>
      <vt:lpstr>Titanfall</vt:lpstr>
      <vt:lpstr>SQL Database</vt:lpstr>
      <vt:lpstr>SQL Database</vt:lpstr>
      <vt:lpstr>SQL Database</vt:lpstr>
      <vt:lpstr>SQL Database</vt:lpstr>
      <vt:lpstr>Big Data Insights</vt:lpstr>
      <vt:lpstr>PowerPoint Presentation</vt:lpstr>
      <vt:lpstr>Try App Service Today</vt:lpstr>
      <vt:lpstr>Azure App Service Web Apps</vt:lpstr>
      <vt:lpstr>Azure App Service Mobile Apps</vt:lpstr>
      <vt:lpstr>Visual Studio Online</vt:lpstr>
      <vt:lpstr>Demo: Azure Preview Portal</vt:lpstr>
      <vt:lpstr>You</vt:lpstr>
      <vt:lpstr>PowerPoint Presentation</vt:lpstr>
      <vt:lpstr>Internet of Things</vt:lpstr>
      <vt:lpstr>Azure Data Factory</vt:lpstr>
      <vt:lpstr>Azure Stream Analytics</vt:lpstr>
      <vt:lpstr>Key Scenarios to Get Started with Microsoft Azure</vt:lpstr>
      <vt:lpstr>Key Scenarios to get started with Microsoft Azure</vt:lpstr>
      <vt:lpstr>Key Scenarios to get started with Microsoft Azure</vt:lpstr>
      <vt:lpstr>Key Scenarios to get started with Microsoft Azure</vt:lpstr>
      <vt:lpstr>Activate your MSDN Benefits…</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2015-06-04T09:34:29Z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